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4"/>
  </p:sldMasterIdLst>
  <p:notesMasterIdLst>
    <p:notesMasterId r:id="rId36"/>
  </p:notesMasterIdLst>
  <p:sldIdLst>
    <p:sldId id="2145706985" r:id="rId5"/>
    <p:sldId id="257" r:id="rId6"/>
    <p:sldId id="2145706986" r:id="rId7"/>
    <p:sldId id="2145707033" r:id="rId8"/>
    <p:sldId id="2145707038" r:id="rId9"/>
    <p:sldId id="2145707046" r:id="rId10"/>
    <p:sldId id="2145707039" r:id="rId11"/>
    <p:sldId id="2145707040" r:id="rId12"/>
    <p:sldId id="2145707041" r:id="rId13"/>
    <p:sldId id="2145707043" r:id="rId14"/>
    <p:sldId id="2145707044" r:id="rId15"/>
    <p:sldId id="2145707047" r:id="rId16"/>
    <p:sldId id="2145707048" r:id="rId17"/>
    <p:sldId id="2145707042" r:id="rId18"/>
    <p:sldId id="2145707045" r:id="rId19"/>
    <p:sldId id="2145707054" r:id="rId20"/>
    <p:sldId id="2145707051" r:id="rId21"/>
    <p:sldId id="297" r:id="rId22"/>
    <p:sldId id="284" r:id="rId23"/>
    <p:sldId id="292" r:id="rId24"/>
    <p:sldId id="2145707055" r:id="rId25"/>
    <p:sldId id="2145707049" r:id="rId26"/>
    <p:sldId id="295" r:id="rId27"/>
    <p:sldId id="2145707050" r:id="rId28"/>
    <p:sldId id="293" r:id="rId29"/>
    <p:sldId id="2145707053" r:id="rId30"/>
    <p:sldId id="296" r:id="rId31"/>
    <p:sldId id="2145707056" r:id="rId32"/>
    <p:sldId id="289" r:id="rId33"/>
    <p:sldId id="278" r:id="rId34"/>
    <p:sldId id="271" r:id="rId35"/>
  </p:sldIdLst>
  <p:sldSz cx="12192000" cy="6858000"/>
  <p:notesSz cx="6858000" cy="9144000"/>
  <p:defaultTextStyle>
    <a:defPPr>
      <a:defRPr lang="en-NO"/>
    </a:defPPr>
    <a:lvl1pPr marL="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nledning" id="{06EE95B1-D9A7-7543-9883-82258D3CECB5}">
          <p14:sldIdLst>
            <p14:sldId id="2145706985"/>
            <p14:sldId id="257"/>
            <p14:sldId id="2145706986"/>
            <p14:sldId id="2145707033"/>
            <p14:sldId id="2145707038"/>
            <p14:sldId id="2145707046"/>
            <p14:sldId id="2145707039"/>
            <p14:sldId id="2145707040"/>
            <p14:sldId id="2145707041"/>
            <p14:sldId id="2145707043"/>
            <p14:sldId id="2145707044"/>
            <p14:sldId id="2145707047"/>
            <p14:sldId id="2145707048"/>
            <p14:sldId id="2145707042"/>
            <p14:sldId id="2145707045"/>
            <p14:sldId id="2145707054"/>
            <p14:sldId id="2145707051"/>
            <p14:sldId id="297"/>
            <p14:sldId id="284"/>
            <p14:sldId id="292"/>
            <p14:sldId id="2145707055"/>
            <p14:sldId id="2145707049"/>
            <p14:sldId id="295"/>
            <p14:sldId id="2145707050"/>
            <p14:sldId id="293"/>
            <p14:sldId id="2145707053"/>
            <p14:sldId id="296"/>
            <p14:sldId id="2145707056"/>
            <p14:sldId id="289"/>
            <p14:sldId id="278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1AB6A8-252D-55CB-E2FC-3B85D3F78EAE}" name="Ole Fredrik Borgundvåg Berg" initials="OB" userId="S::ole.fredrik.borgundvag.berg@nhn.no::1ea00edd-e964-473b-aa6d-e439f68f4b4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360"/>
    <a:srgbClr val="7BEFB2"/>
    <a:srgbClr val="00A77E"/>
    <a:srgbClr val="002820"/>
    <a:srgbClr val="015945"/>
    <a:srgbClr val="FFF0DA"/>
    <a:srgbClr val="FFE1B5"/>
    <a:srgbClr val="FFD390"/>
    <a:srgbClr val="FFC46B"/>
    <a:srgbClr val="80A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D1E5A0-272B-495E-AD28-2F67530CEC7B}" v="9" dt="2025-10-14T11:01:36.766"/>
    <p1510:client id="{9E9B52BB-41DA-B869-9ABD-F649C0CCAB08}" v="74" dt="2025-10-13T12:52:22.337"/>
  </p1510:revLst>
</p1510:revInfo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808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ald Valderhaug" userId="d89dfe7b-9b1b-4c50-87c5-59a429a565a8" providerId="ADAL" clId="{05F7F694-D5D0-4474-A2F5-8561D208EF2A}"/>
    <pc:docChg chg="delSld modSld modSection">
      <pc:chgData name="Harald Valderhaug" userId="d89dfe7b-9b1b-4c50-87c5-59a429a565a8" providerId="ADAL" clId="{05F7F694-D5D0-4474-A2F5-8561D208EF2A}" dt="2025-10-14T11:03:21.079" v="9" actId="47"/>
      <pc:docMkLst>
        <pc:docMk/>
      </pc:docMkLst>
      <pc:sldChg chg="modAnim">
        <pc:chgData name="Harald Valderhaug" userId="d89dfe7b-9b1b-4c50-87c5-59a429a565a8" providerId="ADAL" clId="{05F7F694-D5D0-4474-A2F5-8561D208EF2A}" dt="2025-10-14T11:01:36.766" v="8"/>
        <pc:sldMkLst>
          <pc:docMk/>
          <pc:sldMk cId="942168897" sldId="2145707054"/>
        </pc:sldMkLst>
      </pc:sldChg>
      <pc:sldChg chg="del">
        <pc:chgData name="Harald Valderhaug" userId="d89dfe7b-9b1b-4c50-87c5-59a429a565a8" providerId="ADAL" clId="{05F7F694-D5D0-4474-A2F5-8561D208EF2A}" dt="2025-10-14T11:03:21.079" v="9" actId="47"/>
        <pc:sldMkLst>
          <pc:docMk/>
          <pc:sldMk cId="4252147596" sldId="21457070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B1BE7-1902-E94C-92E6-17BA9186DC65}" type="datetimeFigureOut">
              <a:rPr lang="en-NO" smtClean="0"/>
              <a:t>10/14/2025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85D76-52A3-2748-A231-97ED5A62A5A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3862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8011C-A0E4-B2C5-7FAD-979568CD3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F1049C-183C-7E09-8663-EA485D4F11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9B1009-35D7-E28C-90CA-890875391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BBED0-0F28-FFE7-45A8-C1CD920448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51479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0AEF0-4033-AD78-2101-5BD63E04E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37BDB5-26F7-3D54-EEC1-B7756D012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35E06D-B900-5077-BD5D-FF4158E379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0AB46-9CE0-9EEB-0941-3750367920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15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48453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396C2-6350-5FDC-76F8-67C570A9E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54F61E-B3EA-23C3-D246-634DE0BE56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ED9DE3-A625-DF5A-032E-1EEE6D9C0A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823C9-E5F7-6C29-0A27-7112F7432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16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78702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 panose="020F0502020204030204"/>
                <a:cs typeface="Calibri" panose="020F0502020204030204"/>
              </a:rPr>
              <a:t>Hva</a:t>
            </a:r>
            <a:r>
              <a:rPr lang="en-US">
                <a:ea typeface="Calibri" panose="020F0502020204030204"/>
                <a:cs typeface="Calibri" panose="020F0502020204030204"/>
              </a:rPr>
              <a:t> er </a:t>
            </a:r>
            <a:r>
              <a:rPr lang="en-US" err="1">
                <a:ea typeface="Calibri" panose="020F0502020204030204"/>
                <a:cs typeface="Calibri" panose="020F0502020204030204"/>
              </a:rPr>
              <a:t>egentlig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hovedforskjellene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mellom</a:t>
            </a:r>
            <a:r>
              <a:rPr lang="en-US">
                <a:ea typeface="Calibri" panose="020F0502020204030204"/>
                <a:cs typeface="Calibri" panose="020F0502020204030204"/>
              </a:rPr>
              <a:t> IT </a:t>
            </a:r>
            <a:r>
              <a:rPr lang="en-US" err="1">
                <a:ea typeface="Calibri" panose="020F0502020204030204"/>
                <a:cs typeface="Calibri" panose="020F0502020204030204"/>
              </a:rPr>
              <a:t>og</a:t>
            </a:r>
            <a:r>
              <a:rPr lang="en-US">
                <a:ea typeface="Calibri" panose="020F0502020204030204"/>
                <a:cs typeface="Calibri" panose="020F0502020204030204"/>
              </a:rPr>
              <a:t> OT?</a:t>
            </a:r>
            <a:endParaRPr lang="en-US"/>
          </a:p>
          <a:p>
            <a:pPr marL="171450" indent="-171450">
              <a:buAutoNum type="arabicPeriod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28600" indent="-228600">
              <a:buAutoNum type="arabicPeriod"/>
            </a:pPr>
            <a:r>
              <a:rPr lang="en-US">
                <a:ea typeface="Calibri" panose="020F0502020204030204"/>
                <a:cs typeface="Calibri" panose="020F0502020204030204"/>
              </a:rPr>
              <a:t>Den </a:t>
            </a:r>
            <a:r>
              <a:rPr lang="en-US" err="1">
                <a:ea typeface="Calibri" panose="020F0502020204030204"/>
                <a:cs typeface="Calibri" panose="020F0502020204030204"/>
              </a:rPr>
              <a:t>største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hovedforskjellen</a:t>
            </a:r>
            <a:r>
              <a:rPr lang="en-US">
                <a:ea typeface="Calibri" panose="020F0502020204030204"/>
                <a:cs typeface="Calibri" panose="020F0502020204030204"/>
              </a:rPr>
              <a:t> er OT </a:t>
            </a:r>
            <a:r>
              <a:rPr lang="en-US" err="1">
                <a:ea typeface="Calibri" panose="020F0502020204030204"/>
                <a:cs typeface="Calibri" panose="020F0502020204030204"/>
              </a:rPr>
              <a:t>styrer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fysiske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enheter</a:t>
            </a:r>
            <a:r>
              <a:rPr lang="en-US">
                <a:ea typeface="Calibri" panose="020F0502020204030204"/>
                <a:cs typeface="Calibri" panose="020F0502020204030204"/>
              </a:rPr>
              <a:t>, </a:t>
            </a:r>
            <a:r>
              <a:rPr lang="en-US" err="1">
                <a:ea typeface="Calibri" panose="020F0502020204030204"/>
                <a:cs typeface="Calibri" panose="020F0502020204030204"/>
              </a:rPr>
              <a:t>mens</a:t>
            </a:r>
            <a:r>
              <a:rPr lang="en-US">
                <a:ea typeface="Calibri" panose="020F0502020204030204"/>
                <a:cs typeface="Calibri" panose="020F0502020204030204"/>
              </a:rPr>
              <a:t> vi </a:t>
            </a:r>
            <a:r>
              <a:rPr lang="en-US" err="1">
                <a:ea typeface="Calibri" panose="020F0502020204030204"/>
                <a:cs typeface="Calibri" panose="020F0502020204030204"/>
              </a:rPr>
              <a:t>kan</a:t>
            </a:r>
            <a:r>
              <a:rPr lang="en-US">
                <a:ea typeface="Calibri" panose="020F0502020204030204"/>
                <a:cs typeface="Calibri" panose="020F0502020204030204"/>
              </a:rPr>
              <a:t> se </a:t>
            </a:r>
            <a:r>
              <a:rPr lang="en-US" err="1">
                <a:ea typeface="Calibri" panose="020F0502020204030204"/>
                <a:cs typeface="Calibri" panose="020F0502020204030204"/>
              </a:rPr>
              <a:t>på</a:t>
            </a:r>
            <a:r>
              <a:rPr lang="en-US">
                <a:ea typeface="Calibri" panose="020F0502020204030204"/>
                <a:cs typeface="Calibri" panose="020F0502020204030204"/>
              </a:rPr>
              <a:t> IT </a:t>
            </a:r>
            <a:r>
              <a:rPr lang="en-US" err="1">
                <a:ea typeface="Calibri" panose="020F0502020204030204"/>
                <a:cs typeface="Calibri" panose="020F0502020204030204"/>
              </a:rPr>
              <a:t>som</a:t>
            </a:r>
            <a:r>
              <a:rPr lang="en-US">
                <a:ea typeface="Calibri" panose="020F0502020204030204"/>
                <a:cs typeface="Calibri" panose="020F0502020204030204"/>
              </a:rPr>
              <a:t> alt </a:t>
            </a:r>
            <a:r>
              <a:rPr lang="en-US" err="1">
                <a:ea typeface="Calibri" panose="020F0502020204030204"/>
                <a:cs typeface="Calibri" panose="020F0502020204030204"/>
              </a:rPr>
              <a:t>som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skjer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iden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digitale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verden</a:t>
            </a:r>
            <a:r>
              <a:rPr lang="en-US">
                <a:ea typeface="Calibri" panose="020F0502020204030204"/>
                <a:cs typeface="Calibri" panose="020F0502020204030204"/>
              </a:rPr>
              <a:t>, </a:t>
            </a:r>
            <a:r>
              <a:rPr lang="en-US" err="1">
                <a:ea typeface="Calibri" panose="020F0502020204030204"/>
                <a:cs typeface="Calibri" panose="020F0502020204030204"/>
              </a:rPr>
              <a:t>som</a:t>
            </a:r>
            <a:r>
              <a:rPr lang="en-US">
                <a:ea typeface="Calibri" panose="020F0502020204030204"/>
                <a:cs typeface="Calibri" panose="020F0502020204030204"/>
              </a:rPr>
              <a:t> e-post, </a:t>
            </a:r>
            <a:r>
              <a:rPr lang="en-US" err="1">
                <a:ea typeface="Calibri" panose="020F0502020204030204"/>
                <a:cs typeface="Calibri" panose="020F0502020204030204"/>
              </a:rPr>
              <a:t>filoverføringer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og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annet</a:t>
            </a:r>
            <a:r>
              <a:rPr lang="en-US">
                <a:ea typeface="Calibri" panose="020F0502020204030204"/>
                <a:cs typeface="Calibri" panose="020F0502020204030204"/>
              </a:rPr>
              <a:t>.</a:t>
            </a:r>
            <a:endParaRPr lang="en-US"/>
          </a:p>
          <a:p>
            <a:r>
              <a:rPr lang="en-US">
                <a:ea typeface="Calibri" panose="020F0502020204030204"/>
                <a:cs typeface="Calibri" panose="020F0502020204030204"/>
              </a:rPr>
              <a:t>OT </a:t>
            </a:r>
            <a:r>
              <a:rPr lang="en-US" err="1">
                <a:ea typeface="Calibri" panose="020F0502020204030204"/>
                <a:cs typeface="Calibri" panose="020F0502020204030204"/>
              </a:rPr>
              <a:t>kan</a:t>
            </a:r>
            <a:r>
              <a:rPr lang="en-US">
                <a:ea typeface="Calibri" panose="020F0502020204030204"/>
                <a:cs typeface="Calibri" panose="020F0502020204030204"/>
              </a:rPr>
              <a:t> for </a:t>
            </a:r>
            <a:r>
              <a:rPr lang="en-US" err="1">
                <a:ea typeface="Calibri" panose="020F0502020204030204"/>
                <a:cs typeface="Calibri" panose="020F0502020204030204"/>
              </a:rPr>
              <a:t>eksempel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styre</a:t>
            </a:r>
            <a:r>
              <a:rPr lang="en-US">
                <a:ea typeface="Calibri" panose="020F0502020204030204"/>
                <a:cs typeface="Calibri" panose="020F0502020204030204"/>
              </a:rPr>
              <a:t> motorer, </a:t>
            </a:r>
            <a:r>
              <a:rPr lang="en-US" err="1">
                <a:ea typeface="Calibri" panose="020F0502020204030204"/>
                <a:cs typeface="Calibri" panose="020F0502020204030204"/>
              </a:rPr>
              <a:t>dører</a:t>
            </a:r>
            <a:r>
              <a:rPr lang="en-US">
                <a:ea typeface="Calibri" panose="020F0502020204030204"/>
                <a:cs typeface="Calibri" panose="020F0502020204030204"/>
              </a:rPr>
              <a:t>, </a:t>
            </a:r>
            <a:r>
              <a:rPr lang="en-US" err="1">
                <a:ea typeface="Calibri" panose="020F0502020204030204"/>
                <a:cs typeface="Calibri" panose="020F0502020204030204"/>
              </a:rPr>
              <a:t>ventilasjon</a:t>
            </a:r>
            <a:r>
              <a:rPr lang="en-US">
                <a:ea typeface="Calibri" panose="020F0502020204030204"/>
                <a:cs typeface="Calibri" panose="020F0502020204030204"/>
              </a:rPr>
              <a:t>, </a:t>
            </a:r>
            <a:r>
              <a:rPr lang="en-US" err="1">
                <a:ea typeface="Calibri" panose="020F0502020204030204"/>
                <a:cs typeface="Calibri" panose="020F0502020204030204"/>
              </a:rPr>
              <a:t>varme</a:t>
            </a:r>
            <a:r>
              <a:rPr lang="en-US">
                <a:ea typeface="Calibri" panose="020F0502020204030204"/>
                <a:cs typeface="Calibri" panose="020F0502020204030204"/>
              </a:rPr>
              <a:t>, </a:t>
            </a:r>
            <a:r>
              <a:rPr lang="en-US" err="1">
                <a:ea typeface="Calibri" panose="020F0502020204030204"/>
                <a:cs typeface="Calibri" panose="020F0502020204030204"/>
              </a:rPr>
              <a:t>togsystemer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og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mye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mer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>
                <a:ea typeface="Calibri" panose="020F0502020204030204"/>
                <a:cs typeface="Calibri" panose="020F0502020204030204"/>
              </a:rPr>
              <a:t>Noen OT-</a:t>
            </a:r>
            <a:r>
              <a:rPr lang="en-US" err="1">
                <a:ea typeface="Calibri" panose="020F0502020204030204"/>
                <a:cs typeface="Calibri" panose="020F0502020204030204"/>
              </a:rPr>
              <a:t>systemer</a:t>
            </a:r>
            <a:r>
              <a:rPr lang="en-US">
                <a:ea typeface="Calibri" panose="020F0502020204030204"/>
                <a:cs typeface="Calibri" panose="020F0502020204030204"/>
              </a:rPr>
              <a:t> er </a:t>
            </a:r>
            <a:r>
              <a:rPr lang="en-US" err="1">
                <a:ea typeface="Calibri" panose="020F0502020204030204"/>
                <a:cs typeface="Calibri" panose="020F0502020204030204"/>
              </a:rPr>
              <a:t>mer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kritiske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enn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andre</a:t>
            </a:r>
            <a:r>
              <a:rPr lang="en-US">
                <a:ea typeface="Calibri" panose="020F0502020204030204"/>
                <a:cs typeface="Calibri" panose="020F0502020204030204"/>
              </a:rPr>
              <a:t>. Det </a:t>
            </a:r>
            <a:r>
              <a:rPr lang="en-US" err="1">
                <a:ea typeface="Calibri" panose="020F0502020204030204"/>
                <a:cs typeface="Calibri" panose="020F0502020204030204"/>
              </a:rPr>
              <a:t>kan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være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fabrikker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som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produserer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dyremat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helt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frem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til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kritisk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infrastruktur</a:t>
            </a:r>
            <a:r>
              <a:rPr lang="en-US">
                <a:ea typeface="Calibri" panose="020F0502020204030204"/>
                <a:cs typeface="Calibri" panose="020F0502020204030204"/>
              </a:rPr>
              <a:t>, </a:t>
            </a:r>
            <a:r>
              <a:rPr lang="en-US" err="1">
                <a:ea typeface="Calibri" panose="020F0502020204030204"/>
                <a:cs typeface="Calibri" panose="020F0502020204030204"/>
              </a:rPr>
              <a:t>som</a:t>
            </a:r>
            <a:r>
              <a:rPr lang="en-US">
                <a:ea typeface="Calibri" panose="020F0502020204030204"/>
                <a:cs typeface="Calibri" panose="020F0502020204030204"/>
              </a:rPr>
              <a:t> for </a:t>
            </a:r>
            <a:r>
              <a:rPr lang="en-US" err="1">
                <a:ea typeface="Calibri" panose="020F0502020204030204"/>
                <a:cs typeface="Calibri" panose="020F0502020204030204"/>
              </a:rPr>
              <a:t>eksempel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vann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og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avløp</a:t>
            </a:r>
            <a:r>
              <a:rPr lang="en-US">
                <a:ea typeface="Calibri" panose="020F0502020204030204"/>
                <a:cs typeface="Calibri" panose="020F0502020204030204"/>
              </a:rPr>
              <a:t>, men </a:t>
            </a:r>
            <a:r>
              <a:rPr lang="en-US" err="1">
                <a:ea typeface="Calibri" panose="020F0502020204030204"/>
                <a:cs typeface="Calibri" panose="020F0502020204030204"/>
              </a:rPr>
              <a:t>også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kraftanlegg</a:t>
            </a:r>
            <a:r>
              <a:rPr lang="en-US">
                <a:ea typeface="Calibri" panose="020F0502020204030204"/>
                <a:cs typeface="Calibri" panose="020F0502020204030204"/>
              </a:rPr>
              <a:t>.</a:t>
            </a:r>
            <a:endParaRPr lang="en-US"/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>
                <a:ea typeface="Calibri" panose="020F0502020204030204"/>
                <a:cs typeface="Calibri" panose="020F0502020204030204"/>
              </a:rPr>
              <a:t>2. </a:t>
            </a:r>
            <a:r>
              <a:rPr lang="en-US" err="1">
                <a:ea typeface="Calibri" panose="020F0502020204030204"/>
                <a:cs typeface="Calibri" panose="020F0502020204030204"/>
              </a:rPr>
              <a:t>Ofte</a:t>
            </a:r>
            <a:r>
              <a:rPr lang="en-US">
                <a:ea typeface="Calibri" panose="020F0502020204030204"/>
                <a:cs typeface="Calibri" panose="020F0502020204030204"/>
              </a:rPr>
              <a:t> det </a:t>
            </a:r>
            <a:r>
              <a:rPr lang="en-US" err="1">
                <a:ea typeface="Calibri" panose="020F0502020204030204"/>
                <a:cs typeface="Calibri" panose="020F0502020204030204"/>
              </a:rPr>
              <a:t>viktigste</a:t>
            </a:r>
            <a:r>
              <a:rPr lang="en-US" dirty="0">
                <a:ea typeface="Calibri" panose="020F0502020204030204"/>
                <a:cs typeface="Calibri" panose="020F0502020204030204"/>
              </a:rPr>
              <a:t> </a:t>
            </a:r>
            <a:r>
              <a:rPr lang="en-US" err="1">
                <a:ea typeface="Calibri" panose="020F0502020204030204"/>
                <a:cs typeface="Calibri" panose="020F0502020204030204"/>
              </a:rPr>
              <a:t>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slike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anlegg</a:t>
            </a:r>
            <a:r>
              <a:rPr lang="en-US">
                <a:ea typeface="Calibri" panose="020F0502020204030204"/>
                <a:cs typeface="Calibri" panose="020F0502020204030204"/>
              </a:rPr>
              <a:t> er </a:t>
            </a:r>
            <a:r>
              <a:rPr lang="en-US" err="1">
                <a:ea typeface="Calibri" panose="020F0502020204030204"/>
                <a:cs typeface="Calibri" panose="020F0502020204030204"/>
              </a:rPr>
              <a:t>oppetid</a:t>
            </a:r>
            <a:r>
              <a:rPr lang="en-US">
                <a:ea typeface="Calibri" panose="020F0502020204030204"/>
                <a:cs typeface="Calibri" panose="020F0502020204030204"/>
              </a:rPr>
              <a:t>. </a:t>
            </a:r>
            <a:r>
              <a:rPr lang="en-US" err="1">
                <a:ea typeface="Calibri" panose="020F0502020204030204"/>
                <a:cs typeface="Calibri" panose="020F0502020204030204"/>
              </a:rPr>
              <a:t>Nedetid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kan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føre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til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variende</a:t>
            </a:r>
            <a:r>
              <a:rPr lang="en-US">
                <a:ea typeface="Calibri" panose="020F0502020204030204"/>
                <a:cs typeface="Calibri" panose="020F0502020204030204"/>
              </a:rPr>
              <a:t> grad av </a:t>
            </a:r>
            <a:r>
              <a:rPr lang="en-US" err="1">
                <a:ea typeface="Calibri" panose="020F0502020204030204"/>
                <a:cs typeface="Calibri" panose="020F0502020204030204"/>
              </a:rPr>
              <a:t>konsekvenser</a:t>
            </a:r>
            <a:r>
              <a:rPr lang="en-US">
                <a:ea typeface="Calibri" panose="020F0502020204030204"/>
                <a:cs typeface="Calibri" panose="020F0502020204030204"/>
              </a:rPr>
              <a:t>, </a:t>
            </a:r>
            <a:r>
              <a:rPr lang="en-US" err="1">
                <a:ea typeface="Calibri" panose="020F0502020204030204"/>
                <a:cs typeface="Calibri" panose="020F0502020204030204"/>
              </a:rPr>
              <a:t>som</a:t>
            </a:r>
            <a:r>
              <a:rPr lang="en-US">
                <a:ea typeface="Calibri" panose="020F0502020204030204"/>
                <a:cs typeface="Calibri" panose="020F0502020204030204"/>
              </a:rPr>
              <a:t> for </a:t>
            </a:r>
            <a:r>
              <a:rPr lang="en-US" err="1">
                <a:ea typeface="Calibri" panose="020F0502020204030204"/>
                <a:cs typeface="Calibri" panose="020F0502020204030204"/>
              </a:rPr>
              <a:t>eksempel</a:t>
            </a:r>
            <a:r>
              <a:rPr lang="en-US">
                <a:ea typeface="Calibri" panose="020F0502020204030204"/>
                <a:cs typeface="Calibri" panose="020F0502020204030204"/>
              </a:rPr>
              <a:t> at et </a:t>
            </a:r>
            <a:r>
              <a:rPr lang="en-US" err="1">
                <a:ea typeface="Calibri" panose="020F0502020204030204"/>
                <a:cs typeface="Calibri" panose="020F0502020204030204"/>
              </a:rPr>
              <a:t>kontorbygg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ikke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får</a:t>
            </a:r>
            <a:r>
              <a:rPr lang="en-US">
                <a:ea typeface="Calibri" panose="020F0502020204030204"/>
                <a:cs typeface="Calibri" panose="020F0502020204030204"/>
              </a:rPr>
              <a:t> frisk </a:t>
            </a:r>
            <a:r>
              <a:rPr lang="en-US" err="1">
                <a:ea typeface="Calibri" panose="020F0502020204030204"/>
                <a:cs typeface="Calibri" panose="020F0502020204030204"/>
              </a:rPr>
              <a:t>luft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fra</a:t>
            </a:r>
            <a:r>
              <a:rPr lang="en-US">
                <a:ea typeface="Calibri" panose="020F0502020204030204"/>
                <a:cs typeface="Calibri" panose="020F0502020204030204"/>
              </a:rPr>
              <a:t> et </a:t>
            </a:r>
            <a:r>
              <a:rPr lang="en-US" err="1">
                <a:ea typeface="Calibri" panose="020F0502020204030204"/>
                <a:cs typeface="Calibri" panose="020F0502020204030204"/>
              </a:rPr>
              <a:t>ventilasjonsanlegg</a:t>
            </a:r>
            <a:r>
              <a:rPr lang="en-US">
                <a:ea typeface="Calibri" panose="020F0502020204030204"/>
                <a:cs typeface="Calibri" panose="020F0502020204030204"/>
              </a:rPr>
              <a:t>. </a:t>
            </a:r>
            <a:r>
              <a:rPr lang="en-US" err="1">
                <a:ea typeface="Calibri" panose="020F0502020204030204"/>
                <a:cs typeface="Calibri" panose="020F0502020204030204"/>
              </a:rPr>
              <a:t>Mens</a:t>
            </a:r>
            <a:r>
              <a:rPr lang="en-US" dirty="0">
                <a:ea typeface="Calibri" panose="020F0502020204030204"/>
                <a:cs typeface="Calibri" panose="020F0502020204030204"/>
              </a:rPr>
              <a:t> </a:t>
            </a:r>
            <a:r>
              <a:rPr lang="en-US" err="1">
                <a:ea typeface="Calibri" panose="020F0502020204030204"/>
                <a:cs typeface="Calibri" panose="020F0502020204030204"/>
              </a:rPr>
              <a:t>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mer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alvorlige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tilfeller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kan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en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bydel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miste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strømmen</a:t>
            </a:r>
            <a:r>
              <a:rPr lang="en-US">
                <a:ea typeface="Calibri" panose="020F0502020204030204"/>
                <a:cs typeface="Calibri" panose="020F0502020204030204"/>
              </a:rPr>
              <a:t>, </a:t>
            </a:r>
            <a:r>
              <a:rPr lang="en-US" err="1">
                <a:ea typeface="Calibri" panose="020F0502020204030204"/>
                <a:cs typeface="Calibri" panose="020F0502020204030204"/>
              </a:rPr>
              <a:t>eller</a:t>
            </a:r>
            <a:r>
              <a:rPr lang="en-US">
                <a:ea typeface="Calibri" panose="020F0502020204030204"/>
                <a:cs typeface="Calibri" panose="020F0502020204030204"/>
              </a:rPr>
              <a:t> at vi mister </a:t>
            </a:r>
            <a:r>
              <a:rPr lang="en-US" err="1">
                <a:ea typeface="Calibri" panose="020F0502020204030204"/>
                <a:cs typeface="Calibri" panose="020F0502020204030204"/>
              </a:rPr>
              <a:t>tilgang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på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drikkevann</a:t>
            </a:r>
            <a:r>
              <a:rPr lang="en-US">
                <a:ea typeface="Calibri" panose="020F0502020204030204"/>
                <a:cs typeface="Calibri" panose="020F0502020204030204"/>
              </a:rPr>
              <a:t>.</a:t>
            </a:r>
          </a:p>
          <a:p>
            <a:r>
              <a:rPr lang="en-US" err="1">
                <a:ea typeface="Calibri" panose="020F0502020204030204"/>
                <a:cs typeface="Calibri" panose="020F0502020204030204"/>
              </a:rPr>
              <a:t>Fellesnevner</a:t>
            </a:r>
            <a:r>
              <a:rPr lang="en-US">
                <a:ea typeface="Calibri" panose="020F0502020204030204"/>
                <a:cs typeface="Calibri" panose="020F0502020204030204"/>
              </a:rPr>
              <a:t> er at </a:t>
            </a:r>
            <a:r>
              <a:rPr lang="en-US" err="1">
                <a:ea typeface="Calibri" panose="020F0502020204030204"/>
                <a:cs typeface="Calibri" panose="020F0502020204030204"/>
              </a:rPr>
              <a:t>disse</a:t>
            </a:r>
            <a:r>
              <a:rPr lang="en-US">
                <a:ea typeface="Calibri" panose="020F0502020204030204"/>
                <a:cs typeface="Calibri" panose="020F0502020204030204"/>
              </a:rPr>
              <a:t> er OT-</a:t>
            </a:r>
            <a:r>
              <a:rPr lang="en-US" err="1">
                <a:ea typeface="Calibri" panose="020F0502020204030204"/>
                <a:cs typeface="Calibri" panose="020F0502020204030204"/>
              </a:rPr>
              <a:t>anlegg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som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styrer</a:t>
            </a:r>
            <a:r>
              <a:rPr lang="en-US">
                <a:ea typeface="Calibri" panose="020F0502020204030204"/>
                <a:cs typeface="Calibri" panose="020F0502020204030204"/>
              </a:rPr>
              <a:t> det </a:t>
            </a:r>
            <a:r>
              <a:rPr lang="en-US" err="1">
                <a:ea typeface="Calibri" panose="020F0502020204030204"/>
                <a:cs typeface="Calibri" panose="020F0502020204030204"/>
              </a:rPr>
              <a:t>fysiske</a:t>
            </a:r>
            <a:r>
              <a:rPr lang="en-US" dirty="0">
                <a:ea typeface="Calibri" panose="020F0502020204030204"/>
                <a:cs typeface="Calibri" panose="020F0502020204030204"/>
              </a:rPr>
              <a:t> </a:t>
            </a:r>
            <a:r>
              <a:rPr lang="en-US" err="1">
                <a:ea typeface="Calibri" panose="020F0502020204030204"/>
                <a:cs typeface="Calibri" panose="020F0502020204030204"/>
              </a:rPr>
              <a:t>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vår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hverdag</a:t>
            </a:r>
            <a:r>
              <a:rPr lang="en-US">
                <a:ea typeface="Calibri" panose="020F0502020204030204"/>
                <a:cs typeface="Calibri" panose="020F0502020204030204"/>
              </a:rPr>
              <a:t>. Noen </a:t>
            </a:r>
            <a:r>
              <a:rPr lang="en-US" err="1">
                <a:ea typeface="Calibri" panose="020F0502020204030204"/>
                <a:cs typeface="Calibri" panose="020F0502020204030204"/>
              </a:rPr>
              <a:t>anlegg</a:t>
            </a:r>
            <a:r>
              <a:rPr lang="en-US">
                <a:ea typeface="Calibri" panose="020F0502020204030204"/>
                <a:cs typeface="Calibri" panose="020F0502020204030204"/>
              </a:rPr>
              <a:t> er </a:t>
            </a:r>
            <a:r>
              <a:rPr lang="en-US" err="1">
                <a:ea typeface="Calibri" panose="020F0502020204030204"/>
                <a:cs typeface="Calibri" panose="020F0502020204030204"/>
              </a:rPr>
              <a:t>selvsagt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mer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kritiske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enn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andre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og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bør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beskyttes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deretter</a:t>
            </a:r>
            <a:r>
              <a:rPr lang="en-US">
                <a:ea typeface="Calibri" panose="020F0502020204030204"/>
                <a:cs typeface="Calibri" panose="020F0502020204030204"/>
              </a:rPr>
              <a:t>.</a:t>
            </a:r>
            <a:endParaRPr lang="en-US"/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>
                <a:ea typeface="Calibri" panose="020F0502020204030204"/>
                <a:cs typeface="Calibri" panose="020F0502020204030204"/>
              </a:rPr>
              <a:t>3. Fra min </a:t>
            </a:r>
            <a:r>
              <a:rPr lang="en-US" err="1">
                <a:ea typeface="Calibri" panose="020F0502020204030204"/>
                <a:cs typeface="Calibri" panose="020F0502020204030204"/>
              </a:rPr>
              <a:t>erfaring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som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elektriker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leverte</a:t>
            </a:r>
            <a:r>
              <a:rPr lang="en-US">
                <a:ea typeface="Calibri" panose="020F0502020204030204"/>
                <a:cs typeface="Calibri" panose="020F0502020204030204"/>
              </a:rPr>
              <a:t> vi </a:t>
            </a:r>
            <a:r>
              <a:rPr lang="en-US" err="1">
                <a:ea typeface="Calibri" panose="020F0502020204030204"/>
                <a:cs typeface="Calibri" panose="020F0502020204030204"/>
              </a:rPr>
              <a:t>ofte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såkalte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nøkkelferdige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løsninger</a:t>
            </a:r>
            <a:r>
              <a:rPr lang="en-US">
                <a:ea typeface="Calibri" panose="020F0502020204030204"/>
                <a:cs typeface="Calibri" panose="020F0502020204030204"/>
              </a:rPr>
              <a:t>. I </a:t>
            </a:r>
            <a:r>
              <a:rPr lang="en-US" err="1">
                <a:ea typeface="Calibri" panose="020F0502020204030204"/>
                <a:cs typeface="Calibri" panose="020F0502020204030204"/>
              </a:rPr>
              <a:t>noen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tilfeller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driftet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virksomheten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løsningen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selv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etter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overtakelse</a:t>
            </a:r>
            <a:r>
              <a:rPr lang="en-US">
                <a:ea typeface="Calibri" panose="020F0502020204030204"/>
                <a:cs typeface="Calibri" panose="020F0502020204030204"/>
              </a:rPr>
              <a:t>, </a:t>
            </a:r>
            <a:r>
              <a:rPr lang="en-US" err="1">
                <a:ea typeface="Calibri" panose="020F0502020204030204"/>
                <a:cs typeface="Calibri" panose="020F0502020204030204"/>
              </a:rPr>
              <a:t>mens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andre</a:t>
            </a:r>
            <a:r>
              <a:rPr lang="en-US">
                <a:ea typeface="Calibri" panose="020F0502020204030204"/>
                <a:cs typeface="Calibri" panose="020F0502020204030204"/>
              </a:rPr>
              <a:t> var </a:t>
            </a:r>
            <a:r>
              <a:rPr lang="en-US" err="1">
                <a:ea typeface="Calibri" panose="020F0502020204030204"/>
                <a:cs typeface="Calibri" panose="020F0502020204030204"/>
              </a:rPr>
              <a:t>tungt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avhengig</a:t>
            </a:r>
            <a:r>
              <a:rPr lang="en-US">
                <a:ea typeface="Calibri" panose="020F0502020204030204"/>
                <a:cs typeface="Calibri" panose="020F0502020204030204"/>
              </a:rPr>
              <a:t> av </a:t>
            </a:r>
            <a:r>
              <a:rPr lang="en-US" err="1">
                <a:ea typeface="Calibri" panose="020F0502020204030204"/>
                <a:cs typeface="Calibri" panose="020F0502020204030204"/>
              </a:rPr>
              <a:t>tredjeparten</a:t>
            </a:r>
            <a:r>
              <a:rPr lang="en-US">
                <a:ea typeface="Calibri" panose="020F0502020204030204"/>
                <a:cs typeface="Calibri" panose="020F0502020204030204"/>
              </a:rPr>
              <a:t>.</a:t>
            </a:r>
            <a:endParaRPr lang="en-US"/>
          </a:p>
          <a:p>
            <a:r>
              <a:rPr lang="en-US">
                <a:ea typeface="Calibri" panose="020F0502020204030204"/>
                <a:cs typeface="Calibri" panose="020F0502020204030204"/>
              </a:rPr>
              <a:t>Dette </a:t>
            </a:r>
            <a:r>
              <a:rPr lang="en-US" err="1">
                <a:ea typeface="Calibri" panose="020F0502020204030204"/>
                <a:cs typeface="Calibri" panose="020F0502020204030204"/>
              </a:rPr>
              <a:t>kan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føre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til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variende</a:t>
            </a:r>
            <a:r>
              <a:rPr lang="en-US">
                <a:ea typeface="Calibri" panose="020F0502020204030204"/>
                <a:cs typeface="Calibri" panose="020F0502020204030204"/>
              </a:rPr>
              <a:t> grad av </a:t>
            </a:r>
            <a:r>
              <a:rPr lang="en-US" err="1">
                <a:ea typeface="Calibri" panose="020F0502020204030204"/>
                <a:cs typeface="Calibri" panose="020F0502020204030204"/>
              </a:rPr>
              <a:t>kompetanse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i</a:t>
            </a:r>
            <a:r>
              <a:rPr lang="en-US" dirty="0">
                <a:ea typeface="Calibri" panose="020F0502020204030204"/>
                <a:cs typeface="Calibri" panose="020F0502020204030204"/>
              </a:rPr>
              <a:t> </a:t>
            </a:r>
            <a:r>
              <a:rPr lang="en-US" err="1">
                <a:ea typeface="Calibri" panose="020F0502020204030204"/>
                <a:cs typeface="Calibri" panose="020F0502020204030204"/>
              </a:rPr>
              <a:t>virksomheten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som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eier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anlegget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og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fører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ofte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til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stor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tillitt</a:t>
            </a:r>
            <a:r>
              <a:rPr lang="en-US">
                <a:ea typeface="Calibri" panose="020F0502020204030204"/>
                <a:cs typeface="Calibri" panose="020F0502020204030204"/>
              </a:rPr>
              <a:t> over </a:t>
            </a:r>
            <a:r>
              <a:rPr lang="en-US" err="1">
                <a:ea typeface="Calibri" panose="020F0502020204030204"/>
                <a:cs typeface="Calibri" panose="020F0502020204030204"/>
              </a:rPr>
              <a:t>på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leverandør</a:t>
            </a:r>
            <a:r>
              <a:rPr lang="en-US">
                <a:ea typeface="Calibri" panose="020F0502020204030204"/>
                <a:cs typeface="Calibri" panose="020F0502020204030204"/>
              </a:rPr>
              <a:t>. Dette </a:t>
            </a:r>
            <a:r>
              <a:rPr lang="en-US" err="1">
                <a:ea typeface="Calibri" panose="020F0502020204030204"/>
                <a:cs typeface="Calibri" panose="020F0502020204030204"/>
              </a:rPr>
              <a:t>vil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også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inkluderer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manglende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oversikt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vedrørende</a:t>
            </a:r>
            <a:r>
              <a:rPr lang="en-US" dirty="0">
                <a:ea typeface="Calibri" panose="020F0502020204030204"/>
                <a:cs typeface="Calibri" panose="020F0502020204030204"/>
              </a:rPr>
              <a:t> </a:t>
            </a:r>
            <a:r>
              <a:rPr lang="en-US" err="1">
                <a:ea typeface="Calibri" panose="020F0502020204030204"/>
                <a:cs typeface="Calibri" panose="020F0502020204030204"/>
              </a:rPr>
              <a:t>cybersikkerheten</a:t>
            </a:r>
            <a:r>
              <a:rPr lang="en-US" dirty="0">
                <a:ea typeface="Calibri" panose="020F0502020204030204"/>
                <a:cs typeface="Calibri" panose="020F0502020204030204"/>
              </a:rPr>
              <a:t> </a:t>
            </a:r>
            <a:r>
              <a:rPr lang="en-US" err="1">
                <a:ea typeface="Calibri" panose="020F0502020204030204"/>
                <a:cs typeface="Calibri" panose="020F0502020204030204"/>
              </a:rPr>
              <a:t>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anlegget</a:t>
            </a:r>
            <a:r>
              <a:rPr lang="en-US">
                <a:ea typeface="Calibri" panose="020F0502020204030204"/>
                <a:cs typeface="Calibri" panose="020F0502020204030204"/>
              </a:rPr>
              <a:t>, med </a:t>
            </a:r>
            <a:r>
              <a:rPr lang="en-US" err="1">
                <a:ea typeface="Calibri" panose="020F0502020204030204"/>
                <a:cs typeface="Calibri" panose="020F0502020204030204"/>
              </a:rPr>
              <a:t>mindre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eierne</a:t>
            </a:r>
            <a:r>
              <a:rPr lang="en-US">
                <a:ea typeface="Calibri" panose="020F0502020204030204"/>
                <a:cs typeface="Calibri" panose="020F0502020204030204"/>
              </a:rPr>
              <a:t> av </a:t>
            </a:r>
            <a:r>
              <a:rPr lang="en-US" err="1">
                <a:ea typeface="Calibri" panose="020F0502020204030204"/>
                <a:cs typeface="Calibri" panose="020F0502020204030204"/>
              </a:rPr>
              <a:t>anlegget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involverer</a:t>
            </a:r>
            <a:r>
              <a:rPr lang="en-US">
                <a:ea typeface="Calibri" panose="020F0502020204030204"/>
                <a:cs typeface="Calibri" panose="020F0502020204030204"/>
              </a:rPr>
              <a:t> seg </a:t>
            </a:r>
            <a:r>
              <a:rPr lang="en-US" err="1">
                <a:ea typeface="Calibri" panose="020F0502020204030204"/>
                <a:cs typeface="Calibri" panose="020F0502020204030204"/>
              </a:rPr>
              <a:t>i</a:t>
            </a:r>
            <a:r>
              <a:rPr lang="en-US" dirty="0">
                <a:ea typeface="Calibri" panose="020F0502020204030204"/>
                <a:cs typeface="Calibri" panose="020F0502020204030204"/>
              </a:rPr>
              <a:t> </a:t>
            </a:r>
            <a:r>
              <a:rPr lang="en-US" err="1">
                <a:ea typeface="Calibri" panose="020F0502020204030204"/>
                <a:cs typeface="Calibri" panose="020F0502020204030204"/>
              </a:rPr>
              <a:t>arbeidet</a:t>
            </a:r>
            <a:r>
              <a:rPr lang="en-US">
                <a:ea typeface="Calibri" panose="020F0502020204030204"/>
                <a:cs typeface="Calibri" panose="020F0502020204030204"/>
              </a:rPr>
              <a:t>.</a:t>
            </a:r>
            <a:endParaRPr lang="en-US"/>
          </a:p>
          <a:p>
            <a:r>
              <a:rPr lang="en-US">
                <a:ea typeface="Calibri" panose="020F0502020204030204"/>
                <a:cs typeface="Calibri" panose="020F0502020204030204"/>
              </a:rPr>
              <a:t>Det er </a:t>
            </a:r>
            <a:r>
              <a:rPr lang="en-US" err="1">
                <a:ea typeface="Calibri" panose="020F0502020204030204"/>
                <a:cs typeface="Calibri" panose="020F0502020204030204"/>
              </a:rPr>
              <a:t>ingenting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galt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i</a:t>
            </a:r>
            <a:r>
              <a:rPr lang="en-US">
                <a:ea typeface="Calibri" panose="020F0502020204030204"/>
                <a:cs typeface="Calibri" panose="020F0502020204030204"/>
              </a:rPr>
              <a:t> å </a:t>
            </a:r>
            <a:r>
              <a:rPr lang="en-US" err="1">
                <a:ea typeface="Calibri" panose="020F0502020204030204"/>
                <a:cs typeface="Calibri" panose="020F0502020204030204"/>
              </a:rPr>
              <a:t>lene</a:t>
            </a:r>
            <a:r>
              <a:rPr lang="en-US">
                <a:ea typeface="Calibri" panose="020F0502020204030204"/>
                <a:cs typeface="Calibri" panose="020F0502020204030204"/>
              </a:rPr>
              <a:t> seg </a:t>
            </a:r>
            <a:r>
              <a:rPr lang="en-US" err="1">
                <a:ea typeface="Calibri" panose="020F0502020204030204"/>
                <a:cs typeface="Calibri" panose="020F0502020204030204"/>
              </a:rPr>
              <a:t>mye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på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underleverandører</a:t>
            </a:r>
            <a:r>
              <a:rPr lang="en-US">
                <a:ea typeface="Calibri" panose="020F0502020204030204"/>
                <a:cs typeface="Calibri" panose="020F0502020204030204"/>
              </a:rPr>
              <a:t>, men da </a:t>
            </a:r>
            <a:r>
              <a:rPr lang="en-US" err="1">
                <a:ea typeface="Calibri" panose="020F0502020204030204"/>
                <a:cs typeface="Calibri" panose="020F0502020204030204"/>
              </a:rPr>
              <a:t>kreves</a:t>
            </a:r>
            <a:r>
              <a:rPr lang="en-US">
                <a:ea typeface="Calibri" panose="020F0502020204030204"/>
                <a:cs typeface="Calibri" panose="020F0502020204030204"/>
              </a:rPr>
              <a:t> det </a:t>
            </a:r>
            <a:r>
              <a:rPr lang="en-US" err="1">
                <a:ea typeface="Calibri" panose="020F0502020204030204"/>
                <a:cs typeface="Calibri" panose="020F0502020204030204"/>
              </a:rPr>
              <a:t>også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ekstra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arbeid</a:t>
            </a:r>
            <a:r>
              <a:rPr lang="en-US">
                <a:ea typeface="Calibri" panose="020F0502020204030204"/>
                <a:cs typeface="Calibri" panose="020F0502020204030204"/>
              </a:rPr>
              <a:t> med å </a:t>
            </a:r>
            <a:r>
              <a:rPr lang="en-US" err="1">
                <a:ea typeface="Calibri" panose="020F0502020204030204"/>
                <a:cs typeface="Calibri" panose="020F0502020204030204"/>
              </a:rPr>
              <a:t>involvere</a:t>
            </a:r>
            <a:r>
              <a:rPr lang="en-US">
                <a:ea typeface="Calibri" panose="020F0502020204030204"/>
                <a:cs typeface="Calibri" panose="020F0502020204030204"/>
              </a:rPr>
              <a:t> seg </a:t>
            </a:r>
            <a:r>
              <a:rPr lang="en-US" err="1">
                <a:ea typeface="Calibri" panose="020F0502020204030204"/>
                <a:cs typeface="Calibri" panose="020F0502020204030204"/>
              </a:rPr>
              <a:t>i</a:t>
            </a:r>
            <a:r>
              <a:rPr lang="en-US" dirty="0">
                <a:ea typeface="Calibri" panose="020F0502020204030204"/>
                <a:cs typeface="Calibri" panose="020F0502020204030204"/>
              </a:rPr>
              <a:t> </a:t>
            </a:r>
            <a:r>
              <a:rPr lang="en-US" err="1">
                <a:ea typeface="Calibri" panose="020F0502020204030204"/>
                <a:cs typeface="Calibri" panose="020F0502020204030204"/>
              </a:rPr>
              <a:t>sikkerhetsarbeidet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til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leverandøren</a:t>
            </a:r>
            <a:endParaRPr lang="en-US"/>
          </a:p>
          <a:p>
            <a:pPr marL="171450" indent="-171450">
              <a:buAutoNum type="arabicPeriod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AutoNum type="arabicPeriod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AutoNum type="arabicPeriod"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18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80716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19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317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71451-2E85-8D87-3609-CE5D923CA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7D8CDF-14FF-C144-AE61-32873A81F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C8FC5A-5370-8B97-9E32-36D072B19E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2B871-F5DB-2A88-8D33-8DE2C61ED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20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84905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02D22-7165-567F-8D1B-4A3441DF5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2A7F88-595F-E218-DC19-03FD79173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4A86AE-A971-A46E-9F6C-438C1F229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CED9D-7582-7EE6-4F3F-6977ABBC40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21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63671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A4512-6E37-AF15-B291-6D703B09B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08B408-22C6-A7F8-658D-FA76E0D9B7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8EC9C0-5E35-424B-67F5-2A494BFA1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8FB66-7EA5-9ED8-1D60-08FF83626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22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92421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23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03518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62775-3640-58F9-8D60-42044A05A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6DD2C5-10D2-24E8-00C2-F6B1C4BFB6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06060D-565B-37AA-C5CA-065123D13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C8AC8-2A43-DF01-67E5-98F104B1E8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42311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C7579-27FE-D6D1-B0F5-15E1CE402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2BA5B5-7872-AFA3-11B9-D577BAE90F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5DD74D-F2A2-8407-8114-AE332063E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0CAC4-655D-3330-613B-91B3D1727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25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26422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E7EC3-6068-6686-B34F-9E3C9A15E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40CFEC-0336-E725-A8B5-9453B442D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AFBC1E-D7B8-C47D-5F58-1D2548016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0DF4E-FC3B-A39B-A906-6BB0FB85A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7177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4563A-6DB8-2C19-731C-65E4F2593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A1B3F0-951E-C1A0-9610-3092515151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E6BE07-017C-B1AA-54E5-C28C4E46F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F7E9F-3F28-FDC8-39F8-FCF5F15D1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26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87724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B796B-CEB6-57F5-E463-14B415F2C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8BB781-FC89-5BB6-13F1-C328F37B0B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2EA152-ED3B-162C-7978-BEFB43DF6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7913E-5B37-2C74-3A17-FC986B430B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27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78954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30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15758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31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51939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22BEA-99A7-16EF-9AEB-79D3A2D9B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DC2A2C-70EC-52B9-45E4-E80D8A9CED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7BE606-A59D-2A3F-109A-3A58D50516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7129A-7B2F-931D-4433-1CCC8E92ED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3220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4EA23-30DF-9541-374B-445F75AF7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20ADD8-725E-8FD9-FF0B-475CEDA36A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F14621-5264-E0D8-6A4E-B435CA3BF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07856-DDC2-7728-D0C4-CBCFF3A46B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5261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69C6F-D939-9C2F-F295-5E9E38738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1B6E56-EF64-3773-B4CA-CB218272E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F6758D-144A-E21D-B50C-B70F92B98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A83C4-F786-07F8-2AE4-2FD0D4FC0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10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31456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5DF0B-CC6B-9280-BDE7-ED84764E2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5316D5-8036-50CB-9449-8334A993D7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D5C664-FE34-588F-3E22-F8615BF53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12352-9296-58DD-1865-545AED3CF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11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01641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36480-C635-E131-8ECF-B6D5B8818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271600-88B3-014E-F9D2-596E05E1EB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12507C-8019-AF54-95A7-4ADCAB5F5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45012-75E5-354B-E3F9-BFBC1DC63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12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90760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90CCE-E42D-4FC9-1F81-9028B94EB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569F79-EA5C-4E7C-D317-B8071F50A4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1DF28E-0A62-25B0-2685-86DFFE7EE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38180-E1CD-F2DF-D996-2BC120AFC0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13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68224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976A0-3D0A-488F-573F-7BA1C2F87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2A2273-C6AF-C73B-7D76-A04F70C5BA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443D1A-6620-0C3A-2CFA-91FA18727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1D892-01B0-B49A-B069-F7224FFE08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14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0177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alt A-bilde">
    <p:bg>
      <p:bgPr>
        <a:solidFill>
          <a:srgbClr val="002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C1491F4-5B04-6C02-8062-0652499F8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198" y="1049027"/>
            <a:ext cx="7413492" cy="98139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B755A4F-BAF1-5117-2299-F45F4FB75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198" y="2030419"/>
            <a:ext cx="7413492" cy="9083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400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12" name="Text Placeholder">
            <a:extLst>
              <a:ext uri="{FF2B5EF4-FFF2-40B4-BE49-F238E27FC236}">
                <a16:creationId xmlns:a16="http://schemas.microsoft.com/office/drawing/2014/main" id="{0CBBD683-472E-B7D0-84CF-B38490034B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13937" y="1062475"/>
            <a:ext cx="2719251" cy="906462"/>
          </a:xfrm>
        </p:spPr>
        <p:txBody>
          <a:bodyPr wrap="square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2E7A707B-4BE5-ECA7-3325-00D3BB1FD8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13736" y="2063590"/>
            <a:ext cx="2719251" cy="87519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</a:defRPr>
            </a:lvl1pPr>
            <a:lvl2pPr marL="225414" indent="0">
              <a:buFontTx/>
              <a:buNone/>
              <a:defRPr/>
            </a:lvl2pPr>
            <a:lvl3pPr marL="447651" indent="0">
              <a:buFontTx/>
              <a:buNone/>
              <a:defRPr/>
            </a:lvl3pPr>
            <a:lvl4pPr marL="668305" indent="0">
              <a:buFontTx/>
              <a:buNone/>
              <a:defRPr/>
            </a:lvl4pPr>
            <a:lvl5pPr marL="888956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B271E262-113C-8EB3-B443-6BB006A906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049200"/>
            <a:ext cx="12192000" cy="3808800"/>
          </a:xfrm>
          <a:noFill/>
        </p:spPr>
        <p:txBody>
          <a:bodyPr lIns="216000" tIns="216000" rIns="180000">
            <a:normAutofit/>
          </a:bodyPr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pic>
        <p:nvPicPr>
          <p:cNvPr id="11" name="NHN-logo">
            <a:extLst>
              <a:ext uri="{FF2B5EF4-FFF2-40B4-BE49-F238E27FC236}">
                <a16:creationId xmlns:a16="http://schemas.microsoft.com/office/drawing/2014/main" id="{3787E5EF-30CB-C02D-E760-C7C8432FC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835" y="333378"/>
            <a:ext cx="2160000" cy="186065"/>
          </a:xfrm>
          <a:prstGeom prst="rect">
            <a:avLst/>
          </a:prstGeom>
        </p:spPr>
      </p:pic>
      <p:grpSp>
        <p:nvGrpSpPr>
          <p:cNvPr id="13" name="Tips">
            <a:extLst>
              <a:ext uri="{FF2B5EF4-FFF2-40B4-BE49-F238E27FC236}">
                <a16:creationId xmlns:a16="http://schemas.microsoft.com/office/drawing/2014/main" id="{B2B36F18-EEB6-F755-F464-BFD358D9E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95200" y="28507"/>
            <a:ext cx="2159000" cy="6829495"/>
            <a:chOff x="12395200" y="28507"/>
            <a:chExt cx="2159000" cy="682949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DE215B-9E25-8C40-F2DC-EF1E1F14F4B8}"/>
                </a:ext>
              </a:extLst>
            </p:cNvPr>
            <p:cNvSpPr txBox="1"/>
            <p:nvPr/>
          </p:nvSpPr>
          <p:spPr>
            <a:xfrm>
              <a:off x="12395200" y="28507"/>
              <a:ext cx="2159000" cy="68294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0000" tIns="180000" rIns="180000" bIns="180000" rtlCol="0">
              <a:noAutofit/>
            </a:bodyPr>
            <a:lstStyle/>
            <a:p>
              <a:pPr algn="l"/>
              <a:r>
                <a:rPr lang="en-NO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Tips</a:t>
              </a:r>
            </a:p>
            <a:p>
              <a:pPr algn="l"/>
              <a:endParaRPr lang="en-NO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l"/>
              <a:r>
                <a:rPr lang="en-NO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Denne malen benyttes dersom man ønsker å legge inn film eller animasjon på forsiden.</a:t>
              </a:r>
            </a:p>
            <a:p>
              <a:pPr algn="l"/>
              <a:endParaRPr lang="en-NO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l"/>
              <a:r>
                <a:rPr lang="en-NO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Klikk på “media-ikonet” og last inn ønsket media.</a:t>
              </a:r>
            </a:p>
            <a:p>
              <a:pPr algn="l"/>
              <a:endParaRPr lang="en-NO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l"/>
              <a:r>
                <a:rPr lang="en-NO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Pass på at opplasted film ikke er for xxxxxx</a:t>
              </a:r>
            </a:p>
            <a:p>
              <a:pPr algn="l"/>
              <a:endParaRPr lang="en-NO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l"/>
              <a:r>
                <a:rPr lang="en-NO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Korte animerte giffer er godt egnet.</a:t>
              </a:r>
            </a:p>
            <a:p>
              <a:pPr algn="l"/>
              <a:endParaRPr lang="en-NO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l"/>
              <a:r>
                <a:rPr lang="en-NO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Film-snutten spiller automatisk </a:t>
              </a:r>
              <a:r>
                <a:rPr lang="en-GB" sz="140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  <a:r>
                <a:rPr lang="en-NO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loop. Du kan endre dette til å spille av kun en gang.</a:t>
              </a:r>
            </a:p>
            <a:p>
              <a:pPr algn="l"/>
              <a:endParaRPr lang="en-NO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0CB352-EAA0-D083-09A5-CD64F30B4E8B}"/>
                </a:ext>
              </a:extLst>
            </p:cNvPr>
            <p:cNvSpPr txBox="1"/>
            <p:nvPr userDrawn="1"/>
          </p:nvSpPr>
          <p:spPr>
            <a:xfrm>
              <a:off x="12395200" y="28507"/>
              <a:ext cx="2159000" cy="68294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0000" tIns="180000" rIns="180000" bIns="180000" rtlCol="0">
              <a:noAutofit/>
            </a:bodyPr>
            <a:lstStyle/>
            <a:p>
              <a:pPr algn="l"/>
              <a:r>
                <a:rPr lang="en-NO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Tips</a:t>
              </a:r>
            </a:p>
            <a:p>
              <a:pPr algn="l"/>
              <a:endParaRPr lang="en-NO" sz="12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l"/>
              <a:r>
                <a:rPr lang="en-NO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Malen har to-farget overskrift. Tekstfargen kan endres. Egnede farger:</a:t>
              </a:r>
            </a:p>
            <a:p>
              <a:pPr algn="l"/>
              <a:endParaRPr lang="en-NO" sz="12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l"/>
              <a:endParaRPr lang="en-NO" sz="12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l"/>
              <a:r>
                <a:rPr lang="en-NO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Den ene av overskriftene kan gjøres mindre.</a:t>
              </a:r>
            </a:p>
            <a:p>
              <a:pPr algn="l"/>
              <a:endParaRPr lang="en-NO" sz="12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l"/>
              <a:r>
                <a:rPr lang="en-NO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Malen brukes dersom du ønsker bilde på forsiden. Klikk på</a:t>
              </a:r>
              <a:r>
                <a:rPr lang="en-NO" sz="1200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bilde-ikonet </a:t>
              </a:r>
              <a:r>
                <a:rPr lang="en-GB" sz="1200" i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  <a:r>
                <a:rPr lang="en-NO" sz="1200" i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bildeboksen</a:t>
              </a:r>
              <a:r>
                <a:rPr lang="en-NO" sz="1200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NO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og legg inn ønsket bilde eller illustrasjon.</a:t>
              </a:r>
            </a:p>
            <a:p>
              <a:pPr algn="l"/>
              <a:endParaRPr lang="en-NO" sz="12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Pass på at bildets format er </a:t>
              </a:r>
              <a:r>
                <a:rPr lang="nb-NO" sz="1200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landscape/horisontalt</a:t>
              </a:r>
              <a:r>
                <a:rPr lang="nb-NO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Du kan endre bildets størrelse og utsnitt, ved å gå til </a:t>
              </a:r>
              <a:r>
                <a:rPr lang="nb-NO" sz="1200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Bildeformat </a:t>
              </a:r>
              <a:r>
                <a:rPr lang="nb-NO" sz="1200" i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 toppmenyen og bruke beskjæringsverktøyet.</a:t>
              </a:r>
            </a:p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lang="nb-NO" sz="1200" i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nb-NO" sz="1200" i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Valget </a:t>
              </a:r>
              <a:r>
                <a:rPr lang="nb-NO" sz="1200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Bildeformat</a:t>
              </a:r>
              <a:r>
                <a:rPr lang="nb-NO" sz="1200" i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kommer kun opp når du klikker på bildet eller </a:t>
              </a:r>
              <a:r>
                <a:rPr lang="nb-NO" sz="1200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bilde-ikonet.</a:t>
              </a:r>
              <a:endParaRPr lang="nb-NO" sz="12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Grønn 2">
              <a:extLst>
                <a:ext uri="{FF2B5EF4-FFF2-40B4-BE49-F238E27FC236}">
                  <a16:creationId xmlns:a16="http://schemas.microsoft.com/office/drawing/2014/main" id="{18AA68FC-6417-C9BF-A70A-616B41FC3E3E}"/>
                </a:ext>
              </a:extLst>
            </p:cNvPr>
            <p:cNvSpPr/>
            <p:nvPr userDrawn="1"/>
          </p:nvSpPr>
          <p:spPr>
            <a:xfrm rot="5400000">
              <a:off x="12601598" y="1200853"/>
              <a:ext cx="180000" cy="180000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17" name="Grønn 1">
              <a:extLst>
                <a:ext uri="{FF2B5EF4-FFF2-40B4-BE49-F238E27FC236}">
                  <a16:creationId xmlns:a16="http://schemas.microsoft.com/office/drawing/2014/main" id="{CB162D0C-375C-1AA9-25D9-708228AE03A8}"/>
                </a:ext>
              </a:extLst>
            </p:cNvPr>
            <p:cNvSpPr/>
            <p:nvPr userDrawn="1"/>
          </p:nvSpPr>
          <p:spPr>
            <a:xfrm rot="5400000">
              <a:off x="12894480" y="1200853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</p:grpSp>
      <p:sp>
        <p:nvSpPr>
          <p:cNvPr id="8" name="Bildetekst">
            <a:extLst>
              <a:ext uri="{FF2B5EF4-FFF2-40B4-BE49-F238E27FC236}">
                <a16:creationId xmlns:a16="http://schemas.microsoft.com/office/drawing/2014/main" id="{3F259142-1DF2-7C88-A754-ADB498068D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3736" y="6129338"/>
            <a:ext cx="2719452" cy="504825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6781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  <p:hf sldNum="0" hdr="0" ftr="0" dt="0"/>
  <p:extLst>
    <p:ext uri="{DCECCB84-F9BA-43D5-87BE-67443E8EF086}">
      <p15:sldGuideLst xmlns:p15="http://schemas.microsoft.com/office/powerpoint/2012/main">
        <p15:guide id="1" orient="horz" pos="2033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aside alt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C1491F4-5B04-6C02-8062-0652499F8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198" y="1916115"/>
            <a:ext cx="5040000" cy="42120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B755A4F-BAF1-5117-2299-F45F4FB75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198" y="1341437"/>
            <a:ext cx="5040000" cy="37560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19" name="Picture Placeholder">
            <a:extLst>
              <a:ext uri="{FF2B5EF4-FFF2-40B4-BE49-F238E27FC236}">
                <a16:creationId xmlns:a16="http://schemas.microsoft.com/office/drawing/2014/main" id="{45AFF39F-BC57-BF09-4618-F5036EC9AF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33515" y="728663"/>
            <a:ext cx="2160000" cy="2160000"/>
          </a:xfrm>
          <a:solidFill>
            <a:schemeClr val="accent5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21" name="Picture Placeholder">
            <a:extLst>
              <a:ext uri="{FF2B5EF4-FFF2-40B4-BE49-F238E27FC236}">
                <a16:creationId xmlns:a16="http://schemas.microsoft.com/office/drawing/2014/main" id="{7C493FD7-7EAC-2738-FD73-2D2005E27E05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293188" y="2886630"/>
            <a:ext cx="3240000" cy="3240000"/>
          </a:xfrm>
          <a:solidFill>
            <a:schemeClr val="accent5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96FBA388-E7B6-BF30-FD8A-CFBB0C0E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53188" y="1808663"/>
            <a:ext cx="1080000" cy="1080000"/>
          </a:xfrm>
          <a:prstGeom prst="rect">
            <a:avLst/>
          </a:prstGeom>
          <a:solidFill>
            <a:srgbClr val="C4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9" name="Oval">
            <a:extLst>
              <a:ext uri="{FF2B5EF4-FFF2-40B4-BE49-F238E27FC236}">
                <a16:creationId xmlns:a16="http://schemas.microsoft.com/office/drawing/2014/main" id="{28257BC6-F101-0232-F3A9-1000C637B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3515" y="2886630"/>
            <a:ext cx="2160000" cy="2160000"/>
          </a:xfrm>
          <a:prstGeom prst="ellipse">
            <a:avLst/>
          </a:prstGeom>
          <a:solidFill>
            <a:srgbClr val="02A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6" name="NHN-logo">
            <a:extLst>
              <a:ext uri="{FF2B5EF4-FFF2-40B4-BE49-F238E27FC236}">
                <a16:creationId xmlns:a16="http://schemas.microsoft.com/office/drawing/2014/main" id="{96397319-8A3A-97A4-07C4-70073F4A2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0" y="6508164"/>
            <a:ext cx="1253755" cy="10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B996EA-554A-82EA-8118-87EA7BEFC5F8}"/>
              </a:ext>
            </a:extLst>
          </p:cNvPr>
          <p:cNvSpPr txBox="1"/>
          <p:nvPr/>
        </p:nvSpPr>
        <p:spPr>
          <a:xfrm>
            <a:off x="12395200" y="17869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NO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 denne malen kan du legge inn to bilder</a:t>
            </a:r>
            <a:r>
              <a:rPr lang="nb-N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 i</a:t>
            </a:r>
            <a:r>
              <a:rPr lang="en-N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 de største kvadratene.</a:t>
            </a:r>
          </a:p>
          <a:p>
            <a:pPr algn="l"/>
            <a:endParaRPr lang="en-NO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N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ersom kvadratene ikke fylles vil de vises som kvadrater</a:t>
            </a:r>
            <a:r>
              <a:rPr lang="nb-N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N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fargen </a:t>
            </a:r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</a:rPr>
              <a:t>Lys </a:t>
            </a:r>
            <a:r>
              <a:rPr lang="en-GB" sz="1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Grønn</a:t>
            </a:r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Primær</a:t>
            </a:r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</a:rPr>
              <a:t>. Denne </a:t>
            </a:r>
            <a:r>
              <a:rPr lang="en-GB" sz="1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fargen</a:t>
            </a:r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endres</a:t>
            </a:r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O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NO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N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e andre to formene er statiske og kan ikke endres.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975751-D8D7-A77D-6F97-CE83152AE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-3397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Tema-lysbilde-mal.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I malen kan det legges inn bilder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i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de to største kvadratene.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Klikk på bildeikonet og last inn ønsket bilde.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ersom kvadratene ikke fylles med bilder, vil de vises 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fargen 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Lys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Grønn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Primær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Denne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endres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Støttetekstene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bildeboksene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presentasjonsmodus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nb-NO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Øvrige </a:t>
            </a:r>
            <a:r>
              <a:rPr lang="en-NO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former er </a:t>
            </a:r>
            <a:r>
              <a:rPr lang="en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statiske 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og kan ikke endres.</a:t>
            </a:r>
          </a:p>
        </p:txBody>
      </p:sp>
    </p:spTree>
    <p:extLst>
      <p:ext uri="{BB962C8B-B14F-4D97-AF65-F5344CB8AC3E}">
        <p14:creationId xmlns:p14="http://schemas.microsoft.com/office/powerpoint/2010/main" val="21140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1" grpId="0" animBg="1"/>
      <p:bldP spid="8" grpId="0" animBg="1"/>
      <p:bldP spid="9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 alt D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DE05943B-628C-D4E2-792B-AB3C6E355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256" y="728662"/>
            <a:ext cx="5055624" cy="2184647"/>
          </a:xfrm>
        </p:spPr>
        <p:txBody>
          <a:bodyPr wrap="square" anchor="b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0A31B778-54C9-BDA6-91FE-E217B9FE7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4256" y="3322638"/>
            <a:ext cx="5055624" cy="28067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DE2998B0-C09E-6370-1F84-97BBC881CD3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9881" y="731371"/>
            <a:ext cx="2160000" cy="2160000"/>
          </a:xfrm>
          <a:solidFill>
            <a:schemeClr val="accent5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E86514F9-4BA2-FB2B-9A31-4CE1A2207AB9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40208" y="2889338"/>
            <a:ext cx="3240000" cy="3240000"/>
          </a:xfrm>
          <a:solidFill>
            <a:srgbClr val="015945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5" name="Oval">
            <a:extLst>
              <a:ext uri="{FF2B5EF4-FFF2-40B4-BE49-F238E27FC236}">
                <a16:creationId xmlns:a16="http://schemas.microsoft.com/office/drawing/2014/main" id="{04F7F4B9-1E87-81A1-F338-53AF80C7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9881" y="2889338"/>
            <a:ext cx="2160000" cy="2160000"/>
          </a:xfrm>
          <a:prstGeom prst="ellipse">
            <a:avLst/>
          </a:prstGeom>
          <a:solidFill>
            <a:srgbClr val="02A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BE51E49A-F4E2-17FB-ABFC-FC830BF03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0208" y="1811371"/>
            <a:ext cx="1080000" cy="1080000"/>
          </a:xfrm>
          <a:prstGeom prst="rect">
            <a:avLst/>
          </a:prstGeom>
          <a:solidFill>
            <a:srgbClr val="C4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3" name="NHN-logo">
            <a:extLst>
              <a:ext uri="{FF2B5EF4-FFF2-40B4-BE49-F238E27FC236}">
                <a16:creationId xmlns:a16="http://schemas.microsoft.com/office/drawing/2014/main" id="{39EE6E8D-A213-818E-412A-225EBF016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0" y="6508164"/>
            <a:ext cx="1247859" cy="10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3E87ED-4189-56D2-D045-E01D6F279998}"/>
              </a:ext>
            </a:extLst>
          </p:cNvPr>
          <p:cNvSpPr txBox="1"/>
          <p:nvPr userDrawn="1"/>
        </p:nvSpPr>
        <p:spPr>
          <a:xfrm>
            <a:off x="12395200" y="7237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Malen kan brukes til å utheve innhold eller brukes som </a:t>
            </a:r>
            <a:r>
              <a:rPr lang="en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skille-lysbilde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I malen kan det legges inn bilder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i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de to største kvadratene.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Klikk på bildeikonet og last inn ønsket bilde.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ersom kvadratene ikke fylles med bilder, vil de vises 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fargen 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Lys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Grønn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Primær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Denne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endres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Støttetekstene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bildeboksene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presentasjonsmodus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nb-NO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Øvrige </a:t>
            </a:r>
            <a:r>
              <a:rPr lang="en-NO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former er </a:t>
            </a:r>
            <a:r>
              <a:rPr lang="en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statiske 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og kan ikke endres.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Dersom det ikke er ønskelig med kulepunkter, skru av kulepunkter 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toppmenyen. </a:t>
            </a:r>
            <a:endParaRPr lang="en-NO" sz="1200" i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5" grpId="0" animBg="1"/>
      <p:bldP spid="4" grpId="0" animBg="1"/>
    </p:bldLst>
  </p:timing>
  <p:extLst>
    <p:ext uri="{DCECCB84-F9BA-43D5-87BE-67443E8EF086}">
      <p15:sldGuideLst xmlns:p15="http://schemas.microsoft.com/office/powerpoint/2012/main">
        <p15:guide id="1" orient="horz" pos="2093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 alt D -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DE05943B-628C-D4E2-792B-AB3C6E355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564" y="728662"/>
            <a:ext cx="5055624" cy="218464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0A31B778-54C9-BDA6-91FE-E217B9FE7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4256" y="3322638"/>
            <a:ext cx="5055624" cy="28067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26" name="Picture Placeholder">
            <a:extLst>
              <a:ext uri="{FF2B5EF4-FFF2-40B4-BE49-F238E27FC236}">
                <a16:creationId xmlns:a16="http://schemas.microsoft.com/office/drawing/2014/main" id="{32100944-BF5A-657E-F3E3-1E32979E8E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9881" y="731371"/>
            <a:ext cx="2160000" cy="2160000"/>
          </a:xfrm>
          <a:solidFill>
            <a:schemeClr val="accent5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27" name="Picture Placeholder">
            <a:extLst>
              <a:ext uri="{FF2B5EF4-FFF2-40B4-BE49-F238E27FC236}">
                <a16:creationId xmlns:a16="http://schemas.microsoft.com/office/drawing/2014/main" id="{222EE62D-FDFA-B338-23D2-1CE43EC1ED3A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40208" y="2889338"/>
            <a:ext cx="3240000" cy="3240000"/>
          </a:xfrm>
          <a:solidFill>
            <a:srgbClr val="015945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25" name="Oval">
            <a:extLst>
              <a:ext uri="{FF2B5EF4-FFF2-40B4-BE49-F238E27FC236}">
                <a16:creationId xmlns:a16="http://schemas.microsoft.com/office/drawing/2014/main" id="{7AACA0AA-433C-563E-9FE8-22AAB6F75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79881" y="2889338"/>
            <a:ext cx="2160000" cy="2160000"/>
          </a:xfrm>
          <a:prstGeom prst="ellipse">
            <a:avLst/>
          </a:prstGeom>
          <a:solidFill>
            <a:srgbClr val="02A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4" name="Rectangle">
            <a:extLst>
              <a:ext uri="{FF2B5EF4-FFF2-40B4-BE49-F238E27FC236}">
                <a16:creationId xmlns:a16="http://schemas.microsoft.com/office/drawing/2014/main" id="{4E86C601-540D-B5C4-612A-F8D05A6B5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208" y="1811371"/>
            <a:ext cx="1080000" cy="1080000"/>
          </a:xfrm>
          <a:prstGeom prst="rect">
            <a:avLst/>
          </a:prstGeom>
          <a:solidFill>
            <a:srgbClr val="C4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28" name="NHN-logo">
            <a:extLst>
              <a:ext uri="{FF2B5EF4-FFF2-40B4-BE49-F238E27FC236}">
                <a16:creationId xmlns:a16="http://schemas.microsoft.com/office/drawing/2014/main" id="{8C3C4B2F-DE23-632F-774A-12AA87055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0" y="6508164"/>
            <a:ext cx="1253755" cy="10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6B10B8-400B-BC22-2D47-0375DAAF133F}"/>
              </a:ext>
            </a:extLst>
          </p:cNvPr>
          <p:cNvSpPr txBox="1"/>
          <p:nvPr userDrawn="1"/>
        </p:nvSpPr>
        <p:spPr>
          <a:xfrm>
            <a:off x="12395200" y="7244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Malen kan brukes til å utheve innhold eller brukes som </a:t>
            </a:r>
            <a:r>
              <a:rPr lang="en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skille-lysbilde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I malen kan det legges inn bilder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i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de to største kvadratene.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Klikk på bildeikonet og last inn ønsket bilde.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ersom kvadratene ikke fylles med bilder, vil de vises 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fargen 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Lys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Grønn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Primær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Denne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endres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Støttetekstene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bildeboksene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presentasjonsmodus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nb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Øvrige </a:t>
            </a:r>
            <a:r>
              <a:rPr lang="en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former er statiske 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og kan ikke endres.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Dersom det ikke er ønskelig med kulepunkter, skru av kulepunkter 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toppmenyen. </a:t>
            </a:r>
            <a:endParaRPr lang="en-NO" sz="1200" i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5" grpId="0" animBg="1"/>
      <p:bldP spid="24" grpId="0" animBg="1"/>
    </p:bldLst>
  </p:timing>
  <p:extLst>
    <p:ext uri="{DCECCB84-F9BA-43D5-87BE-67443E8EF086}">
      <p15:sldGuideLst xmlns:p15="http://schemas.microsoft.com/office/powerpoint/2012/main">
        <p15:guide id="1" orient="horz" pos="2093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de m tekst - mørk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53BFC534-7982-4E33-A724-8826C497D4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5FEA57A-B88D-09AA-6DD4-765A90C08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140" y="4509337"/>
            <a:ext cx="7965861" cy="1620000"/>
          </a:xfrm>
          <a:custGeom>
            <a:avLst/>
            <a:gdLst>
              <a:gd name="connsiteX0" fmla="*/ 810000 w 7965861"/>
              <a:gd name="connsiteY0" fmla="*/ 0 h 1620000"/>
              <a:gd name="connsiteX1" fmla="*/ 7965861 w 7965861"/>
              <a:gd name="connsiteY1" fmla="*/ 0 h 1620000"/>
              <a:gd name="connsiteX2" fmla="*/ 7965861 w 7965861"/>
              <a:gd name="connsiteY2" fmla="*/ 1620000 h 1620000"/>
              <a:gd name="connsiteX3" fmla="*/ 810000 w 7965861"/>
              <a:gd name="connsiteY3" fmla="*/ 1620000 h 1620000"/>
              <a:gd name="connsiteX4" fmla="*/ 0 w 7965861"/>
              <a:gd name="connsiteY4" fmla="*/ 810000 h 1620000"/>
              <a:gd name="connsiteX5" fmla="*/ 810000 w 7965861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5861" h="1620000">
                <a:moveTo>
                  <a:pt x="810000" y="0"/>
                </a:moveTo>
                <a:lnTo>
                  <a:pt x="7965861" y="0"/>
                </a:lnTo>
                <a:lnTo>
                  <a:pt x="7965861" y="1620000"/>
                </a:lnTo>
                <a:lnTo>
                  <a:pt x="810000" y="1620000"/>
                </a:lnTo>
                <a:cubicBezTo>
                  <a:pt x="362649" y="1620000"/>
                  <a:pt x="0" y="1257351"/>
                  <a:pt x="0" y="810000"/>
                </a:cubicBezTo>
                <a:cubicBezTo>
                  <a:pt x="0" y="362649"/>
                  <a:pt x="362649" y="0"/>
                  <a:pt x="810000" y="0"/>
                </a:cubicBezTo>
                <a:close/>
              </a:path>
            </a:pathLst>
          </a:custGeom>
          <a:solidFill>
            <a:srgbClr val="015945"/>
          </a:solidFill>
        </p:spPr>
        <p:txBody>
          <a:bodyPr vert="horz" wrap="square" lIns="540000" tIns="0" rIns="1332000" bIns="0" rtlCol="0" anchor="ctr">
            <a:noAutofit/>
          </a:bodyPr>
          <a:lstStyle>
            <a:lvl1pPr>
              <a:defRPr lang="en-NO" sz="2800" dirty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tabLst/>
            </a:pPr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3131E49C-0A17-F5A3-847A-109362F6B2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6142" y="4509339"/>
            <a:ext cx="1619999" cy="1619999"/>
          </a:xfrm>
          <a:prstGeom prst="ellipse">
            <a:avLst/>
          </a:prstGeom>
          <a:solidFill>
            <a:schemeClr val="accent5"/>
          </a:solidFill>
        </p:spPr>
        <p:txBody>
          <a:bodyPr wrap="square" bIns="72000" anchor="ctr" anchorCtr="0">
            <a:normAutofit/>
          </a:bodyPr>
          <a:lstStyle>
            <a:lvl1pPr marL="0" indent="0" algn="ctr">
              <a:buNone/>
              <a:defRPr sz="60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pic>
        <p:nvPicPr>
          <p:cNvPr id="6" name="NHN-logo">
            <a:extLst>
              <a:ext uri="{FF2B5EF4-FFF2-40B4-BE49-F238E27FC236}">
                <a16:creationId xmlns:a16="http://schemas.microsoft.com/office/drawing/2014/main" id="{F15B88EF-CD92-5DEC-1144-87A6B632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0" y="6508164"/>
            <a:ext cx="1253755" cy="108000"/>
          </a:xfrm>
          <a:prstGeom prst="rect">
            <a:avLst/>
          </a:prstGeom>
        </p:spPr>
      </p:pic>
      <p:sp>
        <p:nvSpPr>
          <p:cNvPr id="4" name="Tips">
            <a:extLst>
              <a:ext uri="{FF2B5EF4-FFF2-40B4-BE49-F238E27FC236}">
                <a16:creationId xmlns:a16="http://schemas.microsoft.com/office/drawing/2014/main" id="{503E0B31-3EF5-2B92-FE47-45EEA67C2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17874"/>
            <a:ext cx="2159000" cy="6829493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brukes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ved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behov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heldekkende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b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Klikke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bildeikonet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last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opp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Dersom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skal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lime inn et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velge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plasser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lengst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bak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slette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det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ligger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endre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tekstfeltet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(se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avsnitt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om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fargekombinasjoner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bakgrunn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Veiledning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visuelle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ressurser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I bruk.</a:t>
            </a:r>
          </a:p>
          <a:p>
            <a:pPr algn="l"/>
            <a:endParaRPr lang="en-GB" sz="12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Sirkelformen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inneholde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tall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eller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tegn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Dersom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ingenting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tastes inn,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Lys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grønn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primær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endres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også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slettes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366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de m tekst - lys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53BFC534-7982-4E33-A724-8826C497D4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32412E97-3AA8-AA47-6BE4-8716C01BD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140" y="4509337"/>
            <a:ext cx="7965861" cy="1620000"/>
          </a:xfrm>
          <a:custGeom>
            <a:avLst/>
            <a:gdLst>
              <a:gd name="connsiteX0" fmla="*/ 810000 w 7965861"/>
              <a:gd name="connsiteY0" fmla="*/ 0 h 1620000"/>
              <a:gd name="connsiteX1" fmla="*/ 7965861 w 7965861"/>
              <a:gd name="connsiteY1" fmla="*/ 0 h 1620000"/>
              <a:gd name="connsiteX2" fmla="*/ 7965861 w 7965861"/>
              <a:gd name="connsiteY2" fmla="*/ 1620000 h 1620000"/>
              <a:gd name="connsiteX3" fmla="*/ 810000 w 7965861"/>
              <a:gd name="connsiteY3" fmla="*/ 1620000 h 1620000"/>
              <a:gd name="connsiteX4" fmla="*/ 0 w 7965861"/>
              <a:gd name="connsiteY4" fmla="*/ 810000 h 1620000"/>
              <a:gd name="connsiteX5" fmla="*/ 810000 w 7965861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5861" h="1620000">
                <a:moveTo>
                  <a:pt x="810000" y="0"/>
                </a:moveTo>
                <a:lnTo>
                  <a:pt x="7965861" y="0"/>
                </a:lnTo>
                <a:lnTo>
                  <a:pt x="7965861" y="1620000"/>
                </a:lnTo>
                <a:lnTo>
                  <a:pt x="810000" y="1620000"/>
                </a:lnTo>
                <a:cubicBezTo>
                  <a:pt x="362649" y="1620000"/>
                  <a:pt x="0" y="1257351"/>
                  <a:pt x="0" y="810000"/>
                </a:cubicBezTo>
                <a:cubicBezTo>
                  <a:pt x="0" y="362649"/>
                  <a:pt x="362649" y="0"/>
                  <a:pt x="810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540000" tIns="0" rIns="1332000" bIns="0" rtlCol="0" anchor="ctr">
            <a:noAutofit/>
          </a:bodyPr>
          <a:lstStyle>
            <a:lvl1pPr>
              <a:defRPr lang="en-NO" sz="2800" dirty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tabLst/>
            </a:pPr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3131E49C-0A17-F5A3-847A-109362F6B2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6142" y="4509339"/>
            <a:ext cx="1619999" cy="1619999"/>
          </a:xfrm>
          <a:prstGeom prst="ellipse">
            <a:avLst/>
          </a:prstGeom>
          <a:solidFill>
            <a:schemeClr val="bg2"/>
          </a:solidFill>
        </p:spPr>
        <p:txBody>
          <a:bodyPr wrap="square" bIns="72000" anchor="ctr" anchorCtr="0">
            <a:normAutofit/>
          </a:bodyPr>
          <a:lstStyle>
            <a:lvl1pPr marL="0" indent="0" algn="ctr">
              <a:buNone/>
              <a:defRPr sz="60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pic>
        <p:nvPicPr>
          <p:cNvPr id="4" name="NHN-logo">
            <a:extLst>
              <a:ext uri="{FF2B5EF4-FFF2-40B4-BE49-F238E27FC236}">
                <a16:creationId xmlns:a16="http://schemas.microsoft.com/office/drawing/2014/main" id="{3494DEE4-C301-677E-E749-C89D3665D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0" y="6508164"/>
            <a:ext cx="1253755" cy="108000"/>
          </a:xfrm>
          <a:prstGeom prst="rect">
            <a:avLst/>
          </a:prstGeom>
        </p:spPr>
      </p:pic>
      <p:sp>
        <p:nvSpPr>
          <p:cNvPr id="8" name="Tips">
            <a:extLst>
              <a:ext uri="{FF2B5EF4-FFF2-40B4-BE49-F238E27FC236}">
                <a16:creationId xmlns:a16="http://schemas.microsoft.com/office/drawing/2014/main" id="{260D4D0F-672F-4CBF-B94A-38EBDDC8A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28507"/>
            <a:ext cx="2159000" cy="6829493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brukes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ved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behov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heldekkende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b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Klikke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bildeikonet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last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opp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Dersom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skal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lime inn et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velge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plasser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lengst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bak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slette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det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ligger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endre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tekstfeltet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(se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avsnitt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om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fargekombinasjoner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bakgrunn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Veiledning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visuelle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ressurser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I bruk.</a:t>
            </a:r>
          </a:p>
          <a:p>
            <a:pPr algn="l"/>
            <a:endParaRPr lang="en-GB" sz="12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Sirkelformen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inneholde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tall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eller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tegn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Dersom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ingenting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tastes inn,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Lys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grønn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primær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endres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også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slettes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25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build="p" animBg="1">
        <p:tmplLst>
          <p:tmpl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de m tekst - mørk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53BFC534-7982-4E33-A724-8826C497D4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7E1B2CB-FE4C-750F-9D74-2192A62C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09338"/>
            <a:ext cx="7940139" cy="1620000"/>
          </a:xfrm>
          <a:custGeom>
            <a:avLst/>
            <a:gdLst>
              <a:gd name="connsiteX0" fmla="*/ 0 w 7940139"/>
              <a:gd name="connsiteY0" fmla="*/ 0 h 1620000"/>
              <a:gd name="connsiteX1" fmla="*/ 7130139 w 7940139"/>
              <a:gd name="connsiteY1" fmla="*/ 0 h 1620000"/>
              <a:gd name="connsiteX2" fmla="*/ 7940139 w 7940139"/>
              <a:gd name="connsiteY2" fmla="*/ 810000 h 1620000"/>
              <a:gd name="connsiteX3" fmla="*/ 7130139 w 7940139"/>
              <a:gd name="connsiteY3" fmla="*/ 1620000 h 1620000"/>
              <a:gd name="connsiteX4" fmla="*/ 0 w 7940139"/>
              <a:gd name="connsiteY4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0139" h="1620000">
                <a:moveTo>
                  <a:pt x="0" y="0"/>
                </a:moveTo>
                <a:lnTo>
                  <a:pt x="7130139" y="0"/>
                </a:lnTo>
                <a:cubicBezTo>
                  <a:pt x="7577490" y="0"/>
                  <a:pt x="7940139" y="362649"/>
                  <a:pt x="7940139" y="810000"/>
                </a:cubicBezTo>
                <a:cubicBezTo>
                  <a:pt x="7940139" y="1257351"/>
                  <a:pt x="7577490" y="1620000"/>
                  <a:pt x="7130139" y="1620000"/>
                </a:cubicBezTo>
                <a:lnTo>
                  <a:pt x="0" y="1620000"/>
                </a:lnTo>
                <a:close/>
              </a:path>
            </a:pathLst>
          </a:custGeom>
          <a:solidFill>
            <a:srgbClr val="015945"/>
          </a:solidFill>
        </p:spPr>
        <p:txBody>
          <a:bodyPr vert="horz" wrap="square" lIns="1368000" tIns="0" rIns="540000" bIns="0" rtlCol="0" anchor="ctr">
            <a:noAutofit/>
          </a:bodyPr>
          <a:lstStyle>
            <a:lvl1pPr>
              <a:defRPr lang="en-NO" sz="2800" dirty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tabLst/>
            </a:pPr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3131E49C-0A17-F5A3-847A-109362F6B2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0142" y="4509339"/>
            <a:ext cx="1619999" cy="1619999"/>
          </a:xfrm>
          <a:prstGeom prst="ellipse">
            <a:avLst/>
          </a:prstGeom>
          <a:solidFill>
            <a:schemeClr val="accent5"/>
          </a:solidFill>
        </p:spPr>
        <p:txBody>
          <a:bodyPr wrap="square" bIns="72000" anchor="ctr" anchorCtr="0">
            <a:normAutofit/>
          </a:bodyPr>
          <a:lstStyle>
            <a:lvl1pPr marL="0" indent="0" algn="ctr">
              <a:buNone/>
              <a:defRPr sz="60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pic>
        <p:nvPicPr>
          <p:cNvPr id="5" name="NHN-logo">
            <a:extLst>
              <a:ext uri="{FF2B5EF4-FFF2-40B4-BE49-F238E27FC236}">
                <a16:creationId xmlns:a16="http://schemas.microsoft.com/office/drawing/2014/main" id="{276C2862-E1D8-5CE6-44EB-D807A57E4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0" y="6508164"/>
            <a:ext cx="1253755" cy="108000"/>
          </a:xfrm>
          <a:prstGeom prst="rect">
            <a:avLst/>
          </a:prstGeom>
        </p:spPr>
      </p:pic>
      <p:sp>
        <p:nvSpPr>
          <p:cNvPr id="8" name="Tips">
            <a:extLst>
              <a:ext uri="{FF2B5EF4-FFF2-40B4-BE49-F238E27FC236}">
                <a16:creationId xmlns:a16="http://schemas.microsoft.com/office/drawing/2014/main" id="{2FB9A18F-4655-427E-9144-C2F7EA8D3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28507"/>
            <a:ext cx="2159000" cy="6829493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brukes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ved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behov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heldekkende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b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Klikke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bildeikonet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last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opp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Dersom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skal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lime inn et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velge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plasser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lengst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bak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slette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det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ligger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endre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tekstfeltet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(se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avsnitt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om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fargekombinasjoner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bakgrunn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Veiledning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visuelle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ressurser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I bruk.</a:t>
            </a:r>
          </a:p>
          <a:p>
            <a:pPr algn="l"/>
            <a:endParaRPr lang="en-GB" sz="12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Sirkelformen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inneholde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tall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eller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tegn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Dersom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ingenting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tastes inn,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Lys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grønn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primær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endres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også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slettes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19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build="p" animBg="1">
        <p:tmplLst>
          <p:tmpl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de m tekst - lys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53BFC534-7982-4E33-A724-8826C497D4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0CD292C-6DE0-FBD3-5232-D2B8E098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09337"/>
            <a:ext cx="7940139" cy="1620000"/>
          </a:xfrm>
          <a:custGeom>
            <a:avLst/>
            <a:gdLst>
              <a:gd name="connsiteX0" fmla="*/ 0 w 7940139"/>
              <a:gd name="connsiteY0" fmla="*/ 0 h 1620000"/>
              <a:gd name="connsiteX1" fmla="*/ 7130139 w 7940139"/>
              <a:gd name="connsiteY1" fmla="*/ 0 h 1620000"/>
              <a:gd name="connsiteX2" fmla="*/ 7940139 w 7940139"/>
              <a:gd name="connsiteY2" fmla="*/ 810000 h 1620000"/>
              <a:gd name="connsiteX3" fmla="*/ 7130139 w 7940139"/>
              <a:gd name="connsiteY3" fmla="*/ 1620000 h 1620000"/>
              <a:gd name="connsiteX4" fmla="*/ 0 w 7940139"/>
              <a:gd name="connsiteY4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0139" h="1620000">
                <a:moveTo>
                  <a:pt x="0" y="0"/>
                </a:moveTo>
                <a:lnTo>
                  <a:pt x="7130139" y="0"/>
                </a:lnTo>
                <a:cubicBezTo>
                  <a:pt x="7577490" y="0"/>
                  <a:pt x="7940139" y="362649"/>
                  <a:pt x="7940139" y="810000"/>
                </a:cubicBezTo>
                <a:cubicBezTo>
                  <a:pt x="7940139" y="1257351"/>
                  <a:pt x="7577490" y="1620000"/>
                  <a:pt x="7130139" y="1620000"/>
                </a:cubicBezTo>
                <a:lnTo>
                  <a:pt x="0" y="1620000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1368000" tIns="0" rIns="540000" bIns="0" rtlCol="0" anchor="ctr">
            <a:noAutofit/>
          </a:bodyPr>
          <a:lstStyle>
            <a:lvl1pPr>
              <a:defRPr lang="en-NO" sz="2800" dirty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tabLst/>
            </a:pPr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3131E49C-0A17-F5A3-847A-109362F6B2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0142" y="4509339"/>
            <a:ext cx="1619999" cy="1619999"/>
          </a:xfrm>
          <a:prstGeom prst="ellipse">
            <a:avLst/>
          </a:prstGeom>
          <a:solidFill>
            <a:schemeClr val="bg2"/>
          </a:solidFill>
        </p:spPr>
        <p:txBody>
          <a:bodyPr wrap="square" bIns="72000" anchor="ctr" anchorCtr="0">
            <a:normAutofit/>
          </a:bodyPr>
          <a:lstStyle>
            <a:lvl1pPr marL="0" indent="0" algn="ctr">
              <a:buNone/>
              <a:defRPr sz="60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pic>
        <p:nvPicPr>
          <p:cNvPr id="5" name="NHN-logo">
            <a:extLst>
              <a:ext uri="{FF2B5EF4-FFF2-40B4-BE49-F238E27FC236}">
                <a16:creationId xmlns:a16="http://schemas.microsoft.com/office/drawing/2014/main" id="{814F993E-E11E-9323-4837-9DAD20A67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0" y="6508164"/>
            <a:ext cx="1253755" cy="108000"/>
          </a:xfrm>
          <a:prstGeom prst="rect">
            <a:avLst/>
          </a:prstGeom>
        </p:spPr>
      </p:pic>
      <p:sp>
        <p:nvSpPr>
          <p:cNvPr id="8" name="Tips">
            <a:extLst>
              <a:ext uri="{FF2B5EF4-FFF2-40B4-BE49-F238E27FC236}">
                <a16:creationId xmlns:a16="http://schemas.microsoft.com/office/drawing/2014/main" id="{4ED706DF-EDAE-4D36-87EE-E6D729409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28507"/>
            <a:ext cx="2159000" cy="6829493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brukes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ved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behov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heldekkende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b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Klikke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bildeikonet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last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opp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Dersom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skal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lime inn et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velge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plasser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lengst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bak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slette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det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ligger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endre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tekstfeltet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(se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avsnitt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om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fargekombinasjoner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bakgrunn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Veiledning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visuelle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ressurser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I bruk.</a:t>
            </a:r>
          </a:p>
          <a:p>
            <a:pPr algn="l"/>
            <a:endParaRPr lang="en-GB" sz="12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Sirkelformen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inneholde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tall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eller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tegn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Dersom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ingenting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tastes inn,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Lys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grønn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primær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endres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også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slettes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966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build="p" animBg="1">
        <p:tmplLst>
          <p:tmpl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de m tekst - mørk høyre op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53BFC534-7982-4E33-A724-8826C497D4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5FEA57A-B88D-09AA-6DD4-765A90C08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139" y="729875"/>
            <a:ext cx="7965861" cy="1620000"/>
          </a:xfrm>
          <a:custGeom>
            <a:avLst/>
            <a:gdLst>
              <a:gd name="connsiteX0" fmla="*/ 810000 w 7965861"/>
              <a:gd name="connsiteY0" fmla="*/ 0 h 1620000"/>
              <a:gd name="connsiteX1" fmla="*/ 7965861 w 7965861"/>
              <a:gd name="connsiteY1" fmla="*/ 0 h 1620000"/>
              <a:gd name="connsiteX2" fmla="*/ 7965861 w 7965861"/>
              <a:gd name="connsiteY2" fmla="*/ 1620000 h 1620000"/>
              <a:gd name="connsiteX3" fmla="*/ 810000 w 7965861"/>
              <a:gd name="connsiteY3" fmla="*/ 1620000 h 1620000"/>
              <a:gd name="connsiteX4" fmla="*/ 0 w 7965861"/>
              <a:gd name="connsiteY4" fmla="*/ 810000 h 1620000"/>
              <a:gd name="connsiteX5" fmla="*/ 810000 w 7965861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5861" h="1620000">
                <a:moveTo>
                  <a:pt x="810000" y="0"/>
                </a:moveTo>
                <a:lnTo>
                  <a:pt x="7965861" y="0"/>
                </a:lnTo>
                <a:lnTo>
                  <a:pt x="7965861" y="1620000"/>
                </a:lnTo>
                <a:lnTo>
                  <a:pt x="810000" y="1620000"/>
                </a:lnTo>
                <a:cubicBezTo>
                  <a:pt x="362649" y="1620000"/>
                  <a:pt x="0" y="1257351"/>
                  <a:pt x="0" y="810000"/>
                </a:cubicBezTo>
                <a:cubicBezTo>
                  <a:pt x="0" y="362649"/>
                  <a:pt x="362649" y="0"/>
                  <a:pt x="810000" y="0"/>
                </a:cubicBezTo>
                <a:close/>
              </a:path>
            </a:pathLst>
          </a:custGeom>
          <a:solidFill>
            <a:srgbClr val="015945"/>
          </a:solidFill>
        </p:spPr>
        <p:txBody>
          <a:bodyPr vert="horz" wrap="square" lIns="540000" tIns="0" rIns="1332000" bIns="0" rtlCol="0" anchor="ctr">
            <a:noAutofit/>
          </a:bodyPr>
          <a:lstStyle>
            <a:lvl1pPr>
              <a:defRPr lang="en-NO" sz="2800" dirty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tabLst/>
            </a:pPr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3131E49C-0A17-F5A3-847A-109362F6B2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6141" y="729877"/>
            <a:ext cx="1619999" cy="1619999"/>
          </a:xfrm>
          <a:prstGeom prst="ellipse">
            <a:avLst/>
          </a:prstGeom>
          <a:solidFill>
            <a:schemeClr val="accent5"/>
          </a:solidFill>
        </p:spPr>
        <p:txBody>
          <a:bodyPr wrap="square" bIns="72000" anchor="ctr" anchorCtr="0">
            <a:normAutofit/>
          </a:bodyPr>
          <a:lstStyle>
            <a:lvl1pPr marL="0" indent="0" algn="ctr">
              <a:buNone/>
              <a:defRPr sz="60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pic>
        <p:nvPicPr>
          <p:cNvPr id="6" name="NHN-logo">
            <a:extLst>
              <a:ext uri="{FF2B5EF4-FFF2-40B4-BE49-F238E27FC236}">
                <a16:creationId xmlns:a16="http://schemas.microsoft.com/office/drawing/2014/main" id="{F15B88EF-CD92-5DEC-1144-87A6B632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0" y="6508164"/>
            <a:ext cx="1253755" cy="108000"/>
          </a:xfrm>
          <a:prstGeom prst="rect">
            <a:avLst/>
          </a:prstGeom>
        </p:spPr>
      </p:pic>
      <p:sp>
        <p:nvSpPr>
          <p:cNvPr id="8" name="Tips">
            <a:extLst>
              <a:ext uri="{FF2B5EF4-FFF2-40B4-BE49-F238E27FC236}">
                <a16:creationId xmlns:a16="http://schemas.microsoft.com/office/drawing/2014/main" id="{8639EE2B-9809-4573-92E8-87AAA37A5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28507"/>
            <a:ext cx="2159000" cy="6829493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brukes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ved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behov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heldekkende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b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Klikke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bildeikonet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last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opp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Dersom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skal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lime inn et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velge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plasser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lengst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bak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slette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det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ligger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endre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tekstfeltet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(se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avsnitt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om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fargekombinasjoner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bakgrunn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Veiledning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visuelle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ressurser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I bruk.</a:t>
            </a:r>
          </a:p>
          <a:p>
            <a:pPr algn="l"/>
            <a:endParaRPr lang="en-GB" sz="12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Sirkelformen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inneholde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tall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eller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tegn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Dersom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ingenting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tastes inn,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Lys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grønn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primær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endres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også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slettes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02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53D32CF-2FBA-6051-9E4B-2500038F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E54CC-D033-244E-3403-3F0DF3002F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33375"/>
            <a:ext cx="10909300" cy="32543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15945"/>
                </a:solidFill>
              </a:defRPr>
            </a:lvl1pPr>
            <a:lvl2pPr marL="225411" indent="0">
              <a:buNone/>
              <a:defRPr/>
            </a:lvl2pPr>
            <a:lvl3pPr marL="447654" indent="0">
              <a:buNone/>
              <a:defRPr/>
            </a:lvl3pPr>
            <a:lvl4pPr marL="668304" indent="0">
              <a:buNone/>
              <a:defRPr/>
            </a:lvl4pPr>
            <a:lvl5pPr marL="888955" indent="0">
              <a:buNone/>
              <a:defRPr/>
            </a:lvl5pPr>
          </a:lstStyle>
          <a:p>
            <a:pPr lvl="0"/>
            <a:r>
              <a:rPr lang="en-GB" err="1"/>
              <a:t>Subtittel</a:t>
            </a:r>
            <a:endParaRPr lang="en-NO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6893D6B5-EFFB-0B1D-27B7-23D2D0FF0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216000"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pic>
        <p:nvPicPr>
          <p:cNvPr id="6" name="NHN-logo">
            <a:extLst>
              <a:ext uri="{FF2B5EF4-FFF2-40B4-BE49-F238E27FC236}">
                <a16:creationId xmlns:a16="http://schemas.microsoft.com/office/drawing/2014/main" id="{742C9D0F-D298-34DB-F9A1-0A3C167A4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0" y="6508164"/>
            <a:ext cx="1247859" cy="108000"/>
          </a:xfrm>
          <a:prstGeom prst="rect">
            <a:avLst/>
          </a:prstGeom>
        </p:spPr>
      </p:pic>
      <p:sp>
        <p:nvSpPr>
          <p:cNvPr id="8" name="Tips">
            <a:extLst>
              <a:ext uri="{FF2B5EF4-FFF2-40B4-BE49-F238E27FC236}">
                <a16:creationId xmlns:a16="http://schemas.microsoft.com/office/drawing/2014/main" id="{2B961EBD-B3B5-2ECB-F522-544269705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28507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Dersom det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ønskelig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kulepunkter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skru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kulepunkter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toppmenyen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b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Tenk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gjennom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mengden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legger inn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Det 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begrenset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hvor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folk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får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seg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lange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Bruk heller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notatfeltet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å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huske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hva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skal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Stikktittel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øverst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brukes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Hvis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skriver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der,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feltet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synes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presentasjonsmodus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46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-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53D32CF-2FBA-6051-9E4B-2500038F5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6" y="728662"/>
            <a:ext cx="10905992" cy="612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8A95D60-B3AA-A65F-1874-AC2975E4EC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33375"/>
            <a:ext cx="10909300" cy="32543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  <a:lvl2pPr marL="225411" indent="0">
              <a:buNone/>
              <a:defRPr/>
            </a:lvl2pPr>
            <a:lvl3pPr marL="447654" indent="0">
              <a:buNone/>
              <a:defRPr/>
            </a:lvl3pPr>
            <a:lvl4pPr marL="668304" indent="0">
              <a:buNone/>
              <a:defRPr/>
            </a:lvl4pPr>
            <a:lvl5pPr marL="888955" indent="0">
              <a:buNone/>
              <a:defRPr/>
            </a:lvl5pPr>
          </a:lstStyle>
          <a:p>
            <a:pPr lvl="0"/>
            <a:r>
              <a:rPr lang="en-GB" err="1"/>
              <a:t>Subtittel</a:t>
            </a:r>
            <a:endParaRPr lang="en-NO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6893D6B5-EFFB-0B1D-27B7-23D2D0FF0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216000">
              <a:buClr>
                <a:schemeClr val="accent5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5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pic>
        <p:nvPicPr>
          <p:cNvPr id="7" name="NHN-logo">
            <a:extLst>
              <a:ext uri="{FF2B5EF4-FFF2-40B4-BE49-F238E27FC236}">
                <a16:creationId xmlns:a16="http://schemas.microsoft.com/office/drawing/2014/main" id="{5AFA13F0-1079-5536-F0AC-E553717F9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0" y="6508164"/>
            <a:ext cx="1253755" cy="108000"/>
          </a:xfrm>
          <a:prstGeom prst="rect">
            <a:avLst/>
          </a:prstGeom>
        </p:spPr>
      </p:pic>
      <p:sp>
        <p:nvSpPr>
          <p:cNvPr id="8" name="Tips">
            <a:extLst>
              <a:ext uri="{FF2B5EF4-FFF2-40B4-BE49-F238E27FC236}">
                <a16:creationId xmlns:a16="http://schemas.microsoft.com/office/drawing/2014/main" id="{5289E16C-BBAF-4E39-A226-6211B6780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28507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Dersom det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ønskelig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kulepunkter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skru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kulepunkter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toppmenyen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b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Tenk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gjennom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mengden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legger inn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Det 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begrenset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hvor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folk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får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seg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lange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Bruk heller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notatfeltet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å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huske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hva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skal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Stikktittel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øverst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brukes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Hvis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skriver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der,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feltet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synes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presentasjonsmodus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965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alt A-designelement">
    <p:bg>
      <p:bgPr>
        <a:solidFill>
          <a:srgbClr val="002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496AFD-CBB8-660E-AA45-2CB6F68AA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049200"/>
            <a:ext cx="12188160" cy="38088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C1491F4-5B04-6C02-8062-0652499F8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198" y="1049027"/>
            <a:ext cx="7413492" cy="98139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B755A4F-BAF1-5117-2299-F45F4FB75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198" y="2030419"/>
            <a:ext cx="7413492" cy="9083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400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12" name="Text Placeholder">
            <a:extLst>
              <a:ext uri="{FF2B5EF4-FFF2-40B4-BE49-F238E27FC236}">
                <a16:creationId xmlns:a16="http://schemas.microsoft.com/office/drawing/2014/main" id="{0CBBD683-472E-B7D0-84CF-B38490034B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13937" y="1062475"/>
            <a:ext cx="2719251" cy="906462"/>
          </a:xfrm>
        </p:spPr>
        <p:txBody>
          <a:bodyPr wrap="square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2E7A707B-4BE5-ECA7-3325-00D3BB1FD8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13736" y="2063590"/>
            <a:ext cx="2719251" cy="87519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</a:defRPr>
            </a:lvl1pPr>
            <a:lvl2pPr marL="225414" indent="0">
              <a:buFontTx/>
              <a:buNone/>
              <a:defRPr/>
            </a:lvl2pPr>
            <a:lvl3pPr marL="447651" indent="0">
              <a:buFontTx/>
              <a:buNone/>
              <a:defRPr/>
            </a:lvl3pPr>
            <a:lvl4pPr marL="668305" indent="0">
              <a:buFontTx/>
              <a:buNone/>
              <a:defRPr/>
            </a:lvl4pPr>
            <a:lvl5pPr marL="888956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NHN-logo">
            <a:extLst>
              <a:ext uri="{FF2B5EF4-FFF2-40B4-BE49-F238E27FC236}">
                <a16:creationId xmlns:a16="http://schemas.microsoft.com/office/drawing/2014/main" id="{3787E5EF-30CB-C02D-E760-C7C8432FC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835" y="333378"/>
            <a:ext cx="2160000" cy="186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0CB352-EAA0-D083-09A5-CD64F30B4E8B}"/>
              </a:ext>
            </a:extLst>
          </p:cNvPr>
          <p:cNvSpPr txBox="1"/>
          <p:nvPr userDrawn="1"/>
        </p:nvSpPr>
        <p:spPr>
          <a:xfrm>
            <a:off x="12406163" y="-1553"/>
            <a:ext cx="2159000" cy="6829493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Malen har to-farget overskrift. Tekstfargen kan endres. Egnede farger: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Den ene av overskriftene kan gjøres mindre.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Grønn 2">
            <a:extLst>
              <a:ext uri="{FF2B5EF4-FFF2-40B4-BE49-F238E27FC236}">
                <a16:creationId xmlns:a16="http://schemas.microsoft.com/office/drawing/2014/main" id="{18AA68FC-6417-C9BF-A70A-616B41FC3E3E}"/>
              </a:ext>
            </a:extLst>
          </p:cNvPr>
          <p:cNvSpPr/>
          <p:nvPr userDrawn="1"/>
        </p:nvSpPr>
        <p:spPr>
          <a:xfrm rot="5400000">
            <a:off x="12601930" y="1161438"/>
            <a:ext cx="180000" cy="180000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latin typeface="Arial" panose="020B0604020202020204" pitchFamily="34" charset="0"/>
            </a:endParaRPr>
          </a:p>
        </p:txBody>
      </p:sp>
      <p:sp>
        <p:nvSpPr>
          <p:cNvPr id="17" name="Grønn 1">
            <a:extLst>
              <a:ext uri="{FF2B5EF4-FFF2-40B4-BE49-F238E27FC236}">
                <a16:creationId xmlns:a16="http://schemas.microsoft.com/office/drawing/2014/main" id="{CB162D0C-375C-1AA9-25D9-708228AE03A8}"/>
              </a:ext>
            </a:extLst>
          </p:cNvPr>
          <p:cNvSpPr/>
          <p:nvPr userDrawn="1"/>
        </p:nvSpPr>
        <p:spPr>
          <a:xfrm rot="5400000">
            <a:off x="12894812" y="1161438"/>
            <a:ext cx="180000" cy="18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latin typeface="Arial" panose="020B0604020202020204" pitchFamily="34" charset="0"/>
            </a:endParaRPr>
          </a:p>
        </p:txBody>
      </p:sp>
      <p:sp>
        <p:nvSpPr>
          <p:cNvPr id="8" name="Bildetekst">
            <a:extLst>
              <a:ext uri="{FF2B5EF4-FFF2-40B4-BE49-F238E27FC236}">
                <a16:creationId xmlns:a16="http://schemas.microsoft.com/office/drawing/2014/main" id="{3F259142-1DF2-7C88-A754-ADB498068D6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813736" y="6129338"/>
            <a:ext cx="2719452" cy="504825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1784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33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halv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8C46AD7-05DF-1FFD-D191-7EE60A49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6" y="728663"/>
            <a:ext cx="5040000" cy="93838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4D98A27-1970-277E-FABC-A1B8B6C2C4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33375"/>
            <a:ext cx="5040000" cy="32543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15945"/>
                </a:solidFill>
              </a:defRPr>
            </a:lvl1pPr>
            <a:lvl2pPr marL="225411" indent="0">
              <a:buNone/>
              <a:defRPr/>
            </a:lvl2pPr>
            <a:lvl3pPr marL="447654" indent="0">
              <a:buNone/>
              <a:defRPr/>
            </a:lvl3pPr>
            <a:lvl4pPr marL="668304" indent="0">
              <a:buNone/>
              <a:defRPr/>
            </a:lvl4pPr>
            <a:lvl5pPr marL="888955" indent="0">
              <a:buNone/>
              <a:defRPr/>
            </a:lvl5pPr>
          </a:lstStyle>
          <a:p>
            <a:pPr lvl="0"/>
            <a:r>
              <a:rPr lang="en-GB" err="1"/>
              <a:t>Subtittel</a:t>
            </a:r>
            <a:endParaRPr lang="en-NO"/>
          </a:p>
        </p:txBody>
      </p:sp>
      <p:sp>
        <p:nvSpPr>
          <p:cNvPr id="9" name="Text Placeholder">
            <a:extLst>
              <a:ext uri="{FF2B5EF4-FFF2-40B4-BE49-F238E27FC236}">
                <a16:creationId xmlns:a16="http://schemas.microsoft.com/office/drawing/2014/main" id="{0D4F8A45-8CC5-232E-7192-0EC26D8FB1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7196" y="1916113"/>
            <a:ext cx="5040000" cy="4486275"/>
          </a:xfrm>
        </p:spPr>
        <p:txBody>
          <a:bodyPr/>
          <a:lstStyle>
            <a:lvl1pPr>
              <a:lnSpc>
                <a:spcPct val="100000"/>
              </a:lnSpc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9DAA9887-1439-7F1C-F2BB-15844BF5AC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7200" y="0"/>
            <a:ext cx="6094800" cy="6858000"/>
          </a:xfrm>
        </p:spPr>
        <p:txBody>
          <a:bodyPr lIns="180000" tIns="180000" rIns="180000" bIns="180000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015945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en-NO"/>
          </a:p>
        </p:txBody>
      </p:sp>
      <p:pic>
        <p:nvPicPr>
          <p:cNvPr id="7" name="NHN-logo">
            <a:extLst>
              <a:ext uri="{FF2B5EF4-FFF2-40B4-BE49-F238E27FC236}">
                <a16:creationId xmlns:a16="http://schemas.microsoft.com/office/drawing/2014/main" id="{5A761C0E-0733-5E4E-5075-B6B742A8A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0" y="6508164"/>
            <a:ext cx="1247859" cy="108000"/>
          </a:xfrm>
          <a:prstGeom prst="rect">
            <a:avLst/>
          </a:prstGeom>
        </p:spPr>
      </p:pic>
      <p:sp>
        <p:nvSpPr>
          <p:cNvPr id="10" name="Tips">
            <a:extLst>
              <a:ext uri="{FF2B5EF4-FFF2-40B4-BE49-F238E27FC236}">
                <a16:creationId xmlns:a16="http://schemas.microsoft.com/office/drawing/2014/main" id="{E4FA80BA-7337-4EC0-B2E4-5E8A7FC4B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28507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Dersom det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ønskelig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kulepunkter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skru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kulepunkter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toppmenyen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b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Tenk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gjennom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mengden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legger inn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Det 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begrenset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hvor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folk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får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seg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lange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Bruk heller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notatfeltet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å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huske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hva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skal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Stikktittel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øverst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brukes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Hvis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skriver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der,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feltet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synes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presentasjonsmodus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19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halvside bilde -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8C46AD7-05DF-1FFD-D191-7EE60A49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6" y="728663"/>
            <a:ext cx="5040000" cy="9971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E7E422B-025D-1A63-45A6-BF5D7584DD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33375"/>
            <a:ext cx="5040000" cy="32543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  <a:lvl2pPr marL="225411" indent="0">
              <a:buNone/>
              <a:defRPr/>
            </a:lvl2pPr>
            <a:lvl3pPr marL="447654" indent="0">
              <a:buNone/>
              <a:defRPr/>
            </a:lvl3pPr>
            <a:lvl4pPr marL="668304" indent="0">
              <a:buNone/>
              <a:defRPr/>
            </a:lvl4pPr>
            <a:lvl5pPr marL="888955" indent="0">
              <a:buNone/>
              <a:defRPr/>
            </a:lvl5pPr>
          </a:lstStyle>
          <a:p>
            <a:pPr lvl="0"/>
            <a:r>
              <a:rPr lang="en-GB" err="1"/>
              <a:t>Subtittel</a:t>
            </a:r>
            <a:endParaRPr lang="en-NO"/>
          </a:p>
        </p:txBody>
      </p:sp>
      <p:sp>
        <p:nvSpPr>
          <p:cNvPr id="9" name="Text Placeholder">
            <a:extLst>
              <a:ext uri="{FF2B5EF4-FFF2-40B4-BE49-F238E27FC236}">
                <a16:creationId xmlns:a16="http://schemas.microsoft.com/office/drawing/2014/main" id="{D1172994-0748-4F0E-6172-76E543DDDF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7196" y="1916115"/>
            <a:ext cx="5040000" cy="4237797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5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DAA9887-1439-7F1C-F2BB-15844BF5AC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7200" y="0"/>
            <a:ext cx="6094800" cy="6858000"/>
          </a:xfrm>
        </p:spPr>
        <p:txBody>
          <a:bodyPr lIns="180000" tIns="180000" rIns="180000" bIns="180000">
            <a:normAutofit/>
          </a:bodyPr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pic>
        <p:nvPicPr>
          <p:cNvPr id="15" name="NHN-logo">
            <a:extLst>
              <a:ext uri="{FF2B5EF4-FFF2-40B4-BE49-F238E27FC236}">
                <a16:creationId xmlns:a16="http://schemas.microsoft.com/office/drawing/2014/main" id="{AF0B40FF-3036-B684-D193-B65783ACB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0" y="6508164"/>
            <a:ext cx="1253755" cy="108000"/>
          </a:xfrm>
          <a:prstGeom prst="rect">
            <a:avLst/>
          </a:prstGeom>
        </p:spPr>
      </p:pic>
      <p:sp>
        <p:nvSpPr>
          <p:cNvPr id="10" name="Tips">
            <a:extLst>
              <a:ext uri="{FF2B5EF4-FFF2-40B4-BE49-F238E27FC236}">
                <a16:creationId xmlns:a16="http://schemas.microsoft.com/office/drawing/2014/main" id="{BA0EFD2E-A3FF-4052-A0BB-2C89F2BB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28507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Dersom det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ønskelig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kulepunkter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skru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kulepunkter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toppmenyen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b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Tenk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gjennom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mengden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legger inn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Det 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begrenset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hvor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folk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får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seg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lange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Bruk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herller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notatfeltet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å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huske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hva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skal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Stikktittel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øverst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må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brukes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Hvis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skriver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der,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feltet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synes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presentasjonsmodus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05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- del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DE05943B-628C-D4E2-792B-AB3C6E355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32854"/>
            <a:ext cx="5040000" cy="1008063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0A31B778-54C9-BDA6-91FE-E217B9FE7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916113"/>
            <a:ext cx="5040000" cy="4213225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tx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9" name="Boks til bakgrunnsfarge">
            <a:extLst>
              <a:ext uri="{FF2B5EF4-FFF2-40B4-BE49-F238E27FC236}">
                <a16:creationId xmlns:a16="http://schemas.microsoft.com/office/drawing/2014/main" id="{A6FF8CBC-EE72-A05F-307D-A399C00CFB5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0"/>
            <a:ext cx="6096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3" name="Subtitle (Overskrift nr 2)">
            <a:extLst>
              <a:ext uri="{FF2B5EF4-FFF2-40B4-BE49-F238E27FC236}">
                <a16:creationId xmlns:a16="http://schemas.microsoft.com/office/drawing/2014/main" id="{121C2535-72CF-2691-873D-F75A857B031C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6493188" y="732853"/>
            <a:ext cx="5040000" cy="1008063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BC3AC1-87DC-346E-BCC2-5FA57630D5C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493188" y="1916112"/>
            <a:ext cx="5040000" cy="4213225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accent5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accent5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chemeClr val="accent5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pic>
        <p:nvPicPr>
          <p:cNvPr id="4" name="NHN-logo">
            <a:extLst>
              <a:ext uri="{FF2B5EF4-FFF2-40B4-BE49-F238E27FC236}">
                <a16:creationId xmlns:a16="http://schemas.microsoft.com/office/drawing/2014/main" id="{15337C46-73F2-9B53-F262-0AB6C9FE7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0" y="6508164"/>
            <a:ext cx="1247859" cy="108000"/>
          </a:xfrm>
          <a:prstGeom prst="rect">
            <a:avLst/>
          </a:prstGeom>
        </p:spPr>
      </p:pic>
      <p:sp>
        <p:nvSpPr>
          <p:cNvPr id="5" name="Tips">
            <a:extLst>
              <a:ext uri="{FF2B5EF4-FFF2-40B4-BE49-F238E27FC236}">
                <a16:creationId xmlns:a16="http://schemas.microsoft.com/office/drawing/2014/main" id="{0C91CD78-7DEF-6C21-33DD-43CADED1D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28507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Tenk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gjennom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mengden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legger inn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Det 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begrenset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hvor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folk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får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seg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lange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Bruk heller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notatfeltet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å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huske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hva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skal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Du kan endre bakgrunnsfargen på venste side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ved å endre bakgrunnsfargen. Fargen på høyre kan endres ved å klikke på boksen som ligger i bakgrunnen. Velg så ønsket farge.</a:t>
            </a: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fargekombinasjoner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Veiledning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visuelle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ressurser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bruk.</a:t>
            </a: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Dersom du fyller med bilde, vil det automatisk få </a:t>
            </a:r>
            <a:r>
              <a:rPr lang="nb-NO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proposjonene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orginalbildet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har. Dersom du ønsker å endre dette, gå til </a:t>
            </a:r>
            <a:r>
              <a:rPr lang="nb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Bildeformat </a:t>
            </a:r>
            <a:r>
              <a:rPr lang="nb-NO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velg</a:t>
            </a:r>
            <a:r>
              <a:rPr lang="nb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beskjæringsverktøyet 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og beskjær bildet slik du ønsker – gjerne i flukt med feltets topplinje.</a:t>
            </a: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53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8C46AD7-05DF-1FFD-D191-7EE60A49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6" y="728662"/>
            <a:ext cx="10905992" cy="61277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5B7A3C9-2FB4-FDF1-C7BD-F9052BAECC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33375"/>
            <a:ext cx="10909300" cy="32543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15945"/>
                </a:solidFill>
              </a:defRPr>
            </a:lvl1pPr>
            <a:lvl2pPr marL="225411" indent="0">
              <a:buNone/>
              <a:defRPr/>
            </a:lvl2pPr>
            <a:lvl3pPr marL="447654" indent="0">
              <a:buNone/>
              <a:defRPr/>
            </a:lvl3pPr>
            <a:lvl4pPr marL="668304" indent="0">
              <a:buNone/>
              <a:defRPr/>
            </a:lvl4pPr>
            <a:lvl5pPr marL="888955" indent="0">
              <a:buNone/>
              <a:defRPr/>
            </a:lvl5pPr>
          </a:lstStyle>
          <a:p>
            <a:pPr lvl="0"/>
            <a:r>
              <a:rPr lang="en-GB" err="1"/>
              <a:t>Subtittel</a:t>
            </a:r>
            <a:endParaRPr lang="en-NO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DB3D23D-7E15-A743-99C5-DE8E41055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9" y="1916116"/>
            <a:ext cx="5220000" cy="4213222"/>
          </a:xfrm>
        </p:spPr>
        <p:txBody>
          <a:bodyPr/>
          <a:lstStyle>
            <a:lvl1pPr indent="-216000">
              <a:lnSpc>
                <a:spcPct val="100000"/>
              </a:lnSpc>
              <a:buClr>
                <a:schemeClr val="tx2"/>
              </a:buClr>
              <a:defRPr sz="2000"/>
            </a:lvl1pPr>
            <a:lvl2pPr>
              <a:lnSpc>
                <a:spcPct val="100000"/>
              </a:lnSpc>
              <a:buClr>
                <a:schemeClr val="tx2"/>
              </a:buClr>
              <a:defRPr sz="1800"/>
            </a:lvl2pPr>
            <a:lvl3pPr>
              <a:lnSpc>
                <a:spcPct val="100000"/>
              </a:lnSpc>
              <a:buClr>
                <a:schemeClr val="tx2"/>
              </a:buClr>
              <a:defRPr sz="1600"/>
            </a:lvl3pPr>
            <a:lvl4pPr>
              <a:lnSpc>
                <a:spcPct val="100000"/>
              </a:lnSpc>
              <a:buClr>
                <a:schemeClr val="tx2"/>
              </a:buClr>
              <a:defRPr sz="1400"/>
            </a:lvl4pPr>
            <a:lvl5pPr>
              <a:lnSpc>
                <a:spcPct val="100000"/>
              </a:lnSpc>
              <a:buClr>
                <a:schemeClr val="tx2"/>
              </a:buCl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10F583-954B-A292-E756-56012222C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3188" y="1916115"/>
            <a:ext cx="5220000" cy="4213223"/>
          </a:xfrm>
        </p:spPr>
        <p:txBody>
          <a:bodyPr/>
          <a:lstStyle>
            <a:lvl1pPr indent="-216000">
              <a:lnSpc>
                <a:spcPct val="100000"/>
              </a:lnSpc>
              <a:buClr>
                <a:schemeClr val="tx2"/>
              </a:buClr>
              <a:defRPr sz="2000"/>
            </a:lvl1pPr>
            <a:lvl2pPr>
              <a:lnSpc>
                <a:spcPct val="100000"/>
              </a:lnSpc>
              <a:buClr>
                <a:schemeClr val="tx2"/>
              </a:buClr>
              <a:defRPr sz="1800"/>
            </a:lvl2pPr>
            <a:lvl3pPr>
              <a:lnSpc>
                <a:spcPct val="100000"/>
              </a:lnSpc>
              <a:buClr>
                <a:schemeClr val="tx2"/>
              </a:buClr>
              <a:defRPr sz="1600"/>
            </a:lvl3pPr>
            <a:lvl4pPr>
              <a:lnSpc>
                <a:spcPct val="100000"/>
              </a:lnSpc>
              <a:buClr>
                <a:schemeClr val="tx2"/>
              </a:buClr>
              <a:defRPr sz="1400"/>
            </a:lvl4pPr>
            <a:lvl5pPr>
              <a:lnSpc>
                <a:spcPct val="100000"/>
              </a:lnSpc>
              <a:buClr>
                <a:schemeClr val="tx2"/>
              </a:buCl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pic>
        <p:nvPicPr>
          <p:cNvPr id="8" name="NHN-logo">
            <a:extLst>
              <a:ext uri="{FF2B5EF4-FFF2-40B4-BE49-F238E27FC236}">
                <a16:creationId xmlns:a16="http://schemas.microsoft.com/office/drawing/2014/main" id="{352E0AED-0DBE-8507-1B09-101C9F881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0" y="6508164"/>
            <a:ext cx="1247859" cy="108000"/>
          </a:xfrm>
          <a:prstGeom prst="rect">
            <a:avLst/>
          </a:prstGeom>
        </p:spPr>
      </p:pic>
      <p:sp>
        <p:nvSpPr>
          <p:cNvPr id="9" name="Tips">
            <a:extLst>
              <a:ext uri="{FF2B5EF4-FFF2-40B4-BE49-F238E27FC236}">
                <a16:creationId xmlns:a16="http://schemas.microsoft.com/office/drawing/2014/main" id="{AAAA204C-2CB8-4E4C-9F1B-6C29DA46E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28507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Tenk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gjennom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mengden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legger inn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Det 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begrenset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hvor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folk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får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seg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lange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Bruk heller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notatfeltet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å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huske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hva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skal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Dersom du fyller med bilde, vil det automatisk få </a:t>
            </a:r>
            <a:r>
              <a:rPr lang="nb-NO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proposjonene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orginalbildet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har. Dersom du ønsker å endre dette, gå til </a:t>
            </a:r>
            <a:r>
              <a:rPr lang="nb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Bildeformat </a:t>
            </a:r>
            <a:r>
              <a:rPr lang="nb-NO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velg</a:t>
            </a:r>
            <a:r>
              <a:rPr lang="nb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beskjæringsverktøyet 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og beskjær bildet slik du ønsker – gjerne i flukt med feltets topplinje.</a:t>
            </a: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3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2 kolonner -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8C46AD7-05DF-1FFD-D191-7EE60A49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6" y="728662"/>
            <a:ext cx="10905992" cy="612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AA64347-E3C7-AE1D-96F0-37852183F5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33375"/>
            <a:ext cx="10909300" cy="32543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  <a:lvl2pPr marL="225411" indent="0">
              <a:buNone/>
              <a:defRPr/>
            </a:lvl2pPr>
            <a:lvl3pPr marL="447654" indent="0">
              <a:buNone/>
              <a:defRPr/>
            </a:lvl3pPr>
            <a:lvl4pPr marL="668304" indent="0">
              <a:buNone/>
              <a:defRPr/>
            </a:lvl4pPr>
            <a:lvl5pPr marL="888955" indent="0">
              <a:buNone/>
              <a:defRPr/>
            </a:lvl5pPr>
          </a:lstStyle>
          <a:p>
            <a:pPr lvl="0"/>
            <a:r>
              <a:rPr lang="en-GB" err="1"/>
              <a:t>Subtittel</a:t>
            </a:r>
            <a:endParaRPr lang="en-NO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DB3D23D-7E15-A743-99C5-DE8E41055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9" y="1916116"/>
            <a:ext cx="5220000" cy="4213222"/>
          </a:xfrm>
        </p:spPr>
        <p:txBody>
          <a:bodyPr/>
          <a:lstStyle>
            <a:lvl1pPr indent="-216000">
              <a:lnSpc>
                <a:spcPct val="100000"/>
              </a:lnSpc>
              <a:buClr>
                <a:schemeClr val="accent5"/>
              </a:buClr>
              <a:defRPr sz="2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accent5"/>
              </a:buClr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accent5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accent5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chemeClr val="accent5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10F583-954B-A292-E756-56012222C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3188" y="1916115"/>
            <a:ext cx="5220000" cy="4213223"/>
          </a:xfrm>
        </p:spPr>
        <p:txBody>
          <a:bodyPr/>
          <a:lstStyle>
            <a:lvl1pPr indent="-216000">
              <a:lnSpc>
                <a:spcPct val="100000"/>
              </a:lnSpc>
              <a:buClr>
                <a:schemeClr val="accent5"/>
              </a:buClr>
              <a:defRPr sz="2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accent5"/>
              </a:buClr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accent5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accent5"/>
              </a:buClr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chemeClr val="accent5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pic>
        <p:nvPicPr>
          <p:cNvPr id="13" name="NHN-logo">
            <a:extLst>
              <a:ext uri="{FF2B5EF4-FFF2-40B4-BE49-F238E27FC236}">
                <a16:creationId xmlns:a16="http://schemas.microsoft.com/office/drawing/2014/main" id="{7E0AD1EF-7FE2-E26D-6049-699877B07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0" y="6508164"/>
            <a:ext cx="1253755" cy="108000"/>
          </a:xfrm>
          <a:prstGeom prst="rect">
            <a:avLst/>
          </a:prstGeom>
        </p:spPr>
      </p:pic>
      <p:sp>
        <p:nvSpPr>
          <p:cNvPr id="8" name="Tips">
            <a:extLst>
              <a:ext uri="{FF2B5EF4-FFF2-40B4-BE49-F238E27FC236}">
                <a16:creationId xmlns:a16="http://schemas.microsoft.com/office/drawing/2014/main" id="{5610A23B-B485-4BCA-953C-724C3C5A3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28507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Tenk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gjennom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mengden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legger inn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Det 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begrenset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hvor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folk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får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seg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lange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Bruk heller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notatfeltet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å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huske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hva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skal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Dersom du fyller med bilde, vil det automatisk få </a:t>
            </a:r>
            <a:r>
              <a:rPr lang="nb-NO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proposjonene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orginalbildet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har. Dersom du ønsker å endre dette, gå til </a:t>
            </a:r>
            <a:r>
              <a:rPr lang="nb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Bildeformat </a:t>
            </a:r>
            <a:r>
              <a:rPr lang="nb-NO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velg</a:t>
            </a:r>
            <a:r>
              <a:rPr lang="nb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beskjæringsverktøyet 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og beskjær bildet slik du ønsker – gjerne i flukt med feltets topplinje.</a:t>
            </a: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0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8C46AD7-05DF-1FFD-D191-7EE60A49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61B1F8-996E-5A27-E2D3-685D61B845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33375"/>
            <a:ext cx="10909300" cy="32543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15945"/>
                </a:solidFill>
              </a:defRPr>
            </a:lvl1pPr>
            <a:lvl2pPr marL="225411" indent="0">
              <a:buNone/>
              <a:defRPr/>
            </a:lvl2pPr>
            <a:lvl3pPr marL="447654" indent="0">
              <a:buNone/>
              <a:defRPr/>
            </a:lvl3pPr>
            <a:lvl4pPr marL="668304" indent="0">
              <a:buNone/>
              <a:defRPr/>
            </a:lvl4pPr>
            <a:lvl5pPr marL="888955" indent="0">
              <a:buNone/>
              <a:defRPr/>
            </a:lvl5pPr>
          </a:lstStyle>
          <a:p>
            <a:pPr lvl="0"/>
            <a:r>
              <a:rPr lang="en-GB" err="1"/>
              <a:t>Subtittel</a:t>
            </a:r>
            <a:endParaRPr lang="en-NO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DB3D23D-7E15-A743-99C5-DE8E41055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9" y="1916116"/>
            <a:ext cx="3492499" cy="4213222"/>
          </a:xfrm>
        </p:spPr>
        <p:txBody>
          <a:bodyPr/>
          <a:lstStyle>
            <a:lvl1pPr indent="-216000">
              <a:lnSpc>
                <a:spcPct val="100000"/>
              </a:lnSpc>
              <a:buClr>
                <a:schemeClr val="tx2"/>
              </a:buClr>
              <a:defRPr sz="2000"/>
            </a:lvl1pPr>
            <a:lvl2pPr>
              <a:lnSpc>
                <a:spcPct val="100000"/>
              </a:lnSpc>
              <a:buClr>
                <a:schemeClr val="tx2"/>
              </a:buClr>
              <a:defRPr sz="1600"/>
            </a:lvl2pPr>
            <a:lvl3pPr>
              <a:lnSpc>
                <a:spcPct val="100000"/>
              </a:lnSpc>
              <a:buClr>
                <a:schemeClr val="tx2"/>
              </a:buClr>
              <a:defRPr sz="1400"/>
            </a:lvl3pPr>
            <a:lvl4pPr>
              <a:lnSpc>
                <a:spcPct val="100000"/>
              </a:lnSpc>
              <a:buClr>
                <a:schemeClr val="tx2"/>
              </a:buClr>
              <a:defRPr sz="1200"/>
            </a:lvl4pPr>
            <a:lvl5pPr>
              <a:lnSpc>
                <a:spcPct val="100000"/>
              </a:lnSpc>
              <a:buClr>
                <a:schemeClr val="tx2"/>
              </a:buCl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10F583-954B-A292-E756-56012222C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2291" y="1916116"/>
            <a:ext cx="3492500" cy="4213222"/>
          </a:xfrm>
        </p:spPr>
        <p:txBody>
          <a:bodyPr/>
          <a:lstStyle>
            <a:lvl1pPr indent="-216000">
              <a:lnSpc>
                <a:spcPct val="100000"/>
              </a:lnSpc>
              <a:buClr>
                <a:schemeClr val="tx2"/>
              </a:buClr>
              <a:defRPr sz="2000"/>
            </a:lvl1pPr>
            <a:lvl2pPr>
              <a:lnSpc>
                <a:spcPct val="100000"/>
              </a:lnSpc>
              <a:buClr>
                <a:schemeClr val="tx2"/>
              </a:buClr>
              <a:defRPr sz="1600"/>
            </a:lvl2pPr>
            <a:lvl3pPr>
              <a:lnSpc>
                <a:spcPct val="100000"/>
              </a:lnSpc>
              <a:buClr>
                <a:schemeClr val="tx2"/>
              </a:buClr>
              <a:defRPr sz="1400"/>
            </a:lvl3pPr>
            <a:lvl4pPr>
              <a:lnSpc>
                <a:spcPct val="100000"/>
              </a:lnSpc>
              <a:buClr>
                <a:schemeClr val="tx2"/>
              </a:buClr>
              <a:defRPr sz="1200"/>
            </a:lvl4pPr>
            <a:lvl5pPr>
              <a:lnSpc>
                <a:spcPct val="100000"/>
              </a:lnSpc>
              <a:buClr>
                <a:schemeClr val="tx2"/>
              </a:buCl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21D837B-B83D-69C8-34AE-C1C2BAD7B3A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0690" y="1916115"/>
            <a:ext cx="3492500" cy="4213223"/>
          </a:xfrm>
        </p:spPr>
        <p:txBody>
          <a:bodyPr/>
          <a:lstStyle>
            <a:lvl1pPr indent="-216000">
              <a:lnSpc>
                <a:spcPct val="100000"/>
              </a:lnSpc>
              <a:buClr>
                <a:schemeClr val="tx2"/>
              </a:buClr>
              <a:defRPr sz="2000"/>
            </a:lvl1pPr>
            <a:lvl2pPr>
              <a:lnSpc>
                <a:spcPct val="100000"/>
              </a:lnSpc>
              <a:buClr>
                <a:schemeClr val="tx2"/>
              </a:buClr>
              <a:defRPr sz="1600"/>
            </a:lvl2pPr>
            <a:lvl3pPr>
              <a:lnSpc>
                <a:spcPct val="100000"/>
              </a:lnSpc>
              <a:buClr>
                <a:schemeClr val="tx2"/>
              </a:buClr>
              <a:defRPr sz="1400"/>
            </a:lvl3pPr>
            <a:lvl4pPr>
              <a:lnSpc>
                <a:spcPct val="100000"/>
              </a:lnSpc>
              <a:buClr>
                <a:schemeClr val="tx2"/>
              </a:buClr>
              <a:defRPr sz="1200"/>
            </a:lvl4pPr>
            <a:lvl5pPr>
              <a:lnSpc>
                <a:spcPct val="100000"/>
              </a:lnSpc>
              <a:buClr>
                <a:schemeClr val="tx2"/>
              </a:buCl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pic>
        <p:nvPicPr>
          <p:cNvPr id="9" name="NHN-logo">
            <a:extLst>
              <a:ext uri="{FF2B5EF4-FFF2-40B4-BE49-F238E27FC236}">
                <a16:creationId xmlns:a16="http://schemas.microsoft.com/office/drawing/2014/main" id="{FF73AD20-565C-8953-2DFD-A94B70BAC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0" y="6508164"/>
            <a:ext cx="1247859" cy="108000"/>
          </a:xfrm>
          <a:prstGeom prst="rect">
            <a:avLst/>
          </a:prstGeom>
        </p:spPr>
      </p:pic>
      <p:sp>
        <p:nvSpPr>
          <p:cNvPr id="10" name="Tips">
            <a:extLst>
              <a:ext uri="{FF2B5EF4-FFF2-40B4-BE49-F238E27FC236}">
                <a16:creationId xmlns:a16="http://schemas.microsoft.com/office/drawing/2014/main" id="{A17833C4-66FE-416B-908B-4C09212DC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28507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Tenk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gjennom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mengden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legger inn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Det 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begrenset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hvor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folk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får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seg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lange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Bruk heller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notatfeltet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å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huske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hva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skal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Dersom du fyller med bilde, vil det automatisk få </a:t>
            </a:r>
            <a:r>
              <a:rPr lang="nb-NO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proposjonene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orginalbildet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har. Dersom du ønsker å endre dette, gå til </a:t>
            </a:r>
            <a:r>
              <a:rPr lang="nb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Bildeformat </a:t>
            </a:r>
            <a:r>
              <a:rPr lang="nb-NO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velg</a:t>
            </a:r>
            <a:r>
              <a:rPr lang="nb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beskjæringsverktøyet 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og beskjær bildet slik du ønsker – gjerne i flukt med feltets topplinje.</a:t>
            </a: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6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3 kolonner -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8C46AD7-05DF-1FFD-D191-7EE60A49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625F8A8-CD93-8A73-F688-38D8A6DCDE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33375"/>
            <a:ext cx="10909300" cy="32543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  <a:lvl2pPr marL="225411" indent="0">
              <a:buNone/>
              <a:defRPr/>
            </a:lvl2pPr>
            <a:lvl3pPr marL="447654" indent="0">
              <a:buNone/>
              <a:defRPr/>
            </a:lvl3pPr>
            <a:lvl4pPr marL="668304" indent="0">
              <a:buNone/>
              <a:defRPr/>
            </a:lvl4pPr>
            <a:lvl5pPr marL="888955" indent="0">
              <a:buNone/>
              <a:defRPr/>
            </a:lvl5pPr>
          </a:lstStyle>
          <a:p>
            <a:pPr lvl="0"/>
            <a:r>
              <a:rPr lang="en-GB" err="1"/>
              <a:t>Subtittel</a:t>
            </a:r>
            <a:endParaRPr lang="en-NO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DB3D23D-7E15-A743-99C5-DE8E41055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9" y="1916115"/>
            <a:ext cx="3492499" cy="4213223"/>
          </a:xfrm>
        </p:spPr>
        <p:txBody>
          <a:bodyPr/>
          <a:lstStyle>
            <a:lvl1pPr indent="-216000">
              <a:lnSpc>
                <a:spcPct val="100000"/>
              </a:lnSpc>
              <a:buClr>
                <a:schemeClr val="accent5"/>
              </a:buClr>
              <a:defRPr sz="2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accent5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accent5"/>
              </a:buClr>
              <a:defRPr sz="1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accent5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accent5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10F583-954B-A292-E756-56012222C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2291" y="1916116"/>
            <a:ext cx="3492500" cy="4213222"/>
          </a:xfrm>
        </p:spPr>
        <p:txBody>
          <a:bodyPr/>
          <a:lstStyle>
            <a:lvl1pPr indent="-216000">
              <a:lnSpc>
                <a:spcPct val="100000"/>
              </a:lnSpc>
              <a:buClr>
                <a:schemeClr val="accent5"/>
              </a:buClr>
              <a:defRPr sz="2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accent5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accent5"/>
              </a:buClr>
              <a:defRPr sz="1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accent5"/>
              </a:buClr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chemeClr val="accent5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21D837B-B83D-69C8-34AE-C1C2BAD7B3A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0690" y="1916116"/>
            <a:ext cx="3492500" cy="4213222"/>
          </a:xfrm>
        </p:spPr>
        <p:txBody>
          <a:bodyPr/>
          <a:lstStyle>
            <a:lvl1pPr indent="-216000">
              <a:lnSpc>
                <a:spcPct val="100000"/>
              </a:lnSpc>
              <a:buClr>
                <a:schemeClr val="accent5"/>
              </a:buClr>
              <a:defRPr sz="2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accent5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accent5"/>
              </a:buClr>
              <a:defRPr sz="1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accent5"/>
              </a:buClr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chemeClr val="accent5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pic>
        <p:nvPicPr>
          <p:cNvPr id="14" name="NHN-logo">
            <a:extLst>
              <a:ext uri="{FF2B5EF4-FFF2-40B4-BE49-F238E27FC236}">
                <a16:creationId xmlns:a16="http://schemas.microsoft.com/office/drawing/2014/main" id="{5B9AB31A-ABD5-4AB4-511C-AFA616564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0" y="6508164"/>
            <a:ext cx="1253755" cy="108000"/>
          </a:xfrm>
          <a:prstGeom prst="rect">
            <a:avLst/>
          </a:prstGeom>
        </p:spPr>
      </p:pic>
      <p:sp>
        <p:nvSpPr>
          <p:cNvPr id="9" name="Tips">
            <a:extLst>
              <a:ext uri="{FF2B5EF4-FFF2-40B4-BE49-F238E27FC236}">
                <a16:creationId xmlns:a16="http://schemas.microsoft.com/office/drawing/2014/main" id="{35467D76-1CAC-4809-A98D-D63F7EA6D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28507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Tenk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gjennom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mengden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legger inn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Det 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begrenset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hvor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folk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får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seg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lange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Bruk heller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notatfeltet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å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huske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hva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skal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Dersom du fyller med bilde, vil det automatisk få </a:t>
            </a:r>
            <a:r>
              <a:rPr lang="nb-NO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proposjonene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orginalbildet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har. Dersom du ønsker å endre dette, gå til </a:t>
            </a:r>
            <a:r>
              <a:rPr lang="nb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Bildeformat </a:t>
            </a:r>
            <a:r>
              <a:rPr lang="nb-NO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velg</a:t>
            </a:r>
            <a:r>
              <a:rPr lang="nb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beskjæringsverktøyet 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og beskjær bildet slik du ønsker – gjerne i flukt med feltets topplinje.</a:t>
            </a: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2 kolonner/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8C46AD7-05DF-1FFD-D191-7EE60A49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3E2E6FC-19BC-EF01-89D4-84C4386777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33375"/>
            <a:ext cx="10909300" cy="32543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15945"/>
                </a:solidFill>
              </a:defRPr>
            </a:lvl1pPr>
            <a:lvl2pPr marL="225411" indent="0">
              <a:buNone/>
              <a:defRPr/>
            </a:lvl2pPr>
            <a:lvl3pPr marL="447654" indent="0">
              <a:buNone/>
              <a:defRPr/>
            </a:lvl3pPr>
            <a:lvl4pPr marL="668304" indent="0">
              <a:buNone/>
              <a:defRPr/>
            </a:lvl4pPr>
            <a:lvl5pPr marL="888955" indent="0">
              <a:buNone/>
              <a:defRPr/>
            </a:lvl5pPr>
          </a:lstStyle>
          <a:p>
            <a:pPr lvl="0"/>
            <a:r>
              <a:rPr lang="en-GB" err="1"/>
              <a:t>Subtittel</a:t>
            </a:r>
            <a:endParaRPr lang="en-NO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DB3D23D-7E15-A743-99C5-DE8E41055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9" y="1916115"/>
            <a:ext cx="3492499" cy="4213223"/>
          </a:xfrm>
        </p:spPr>
        <p:txBody>
          <a:bodyPr/>
          <a:lstStyle>
            <a:lvl1pPr marL="216000" indent="-216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000"/>
            </a:lvl1pPr>
            <a:lvl2pPr marL="446400">
              <a:lnSpc>
                <a:spcPct val="100000"/>
              </a:lnSpc>
              <a:buClr>
                <a:schemeClr val="tx2"/>
              </a:buClr>
              <a:defRPr sz="1600"/>
            </a:lvl2pPr>
            <a:lvl3pPr>
              <a:lnSpc>
                <a:spcPct val="100000"/>
              </a:lnSpc>
              <a:buClr>
                <a:schemeClr val="tx2"/>
              </a:buClr>
              <a:defRPr sz="1400"/>
            </a:lvl3pPr>
            <a:lvl4pPr>
              <a:lnSpc>
                <a:spcPct val="100000"/>
              </a:lnSpc>
              <a:buClr>
                <a:schemeClr val="tx2"/>
              </a:buClr>
              <a:defRPr sz="1200"/>
            </a:lvl4pPr>
            <a:lvl5pPr>
              <a:lnSpc>
                <a:spcPct val="100000"/>
              </a:lnSpc>
              <a:buClr>
                <a:schemeClr val="tx2"/>
              </a:buCl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10F583-954B-A292-E756-56012222C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2289" y="1916115"/>
            <a:ext cx="7200899" cy="4213223"/>
          </a:xfrm>
        </p:spPr>
        <p:txBody>
          <a:bodyPr/>
          <a:lstStyle>
            <a:lvl1pPr marL="216000" indent="-216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000"/>
            </a:lvl1pPr>
            <a:lvl2pPr>
              <a:lnSpc>
                <a:spcPct val="100000"/>
              </a:lnSpc>
              <a:buClr>
                <a:schemeClr val="tx2"/>
              </a:buClr>
              <a:defRPr sz="1600"/>
            </a:lvl2pPr>
            <a:lvl3pPr>
              <a:lnSpc>
                <a:spcPct val="100000"/>
              </a:lnSpc>
              <a:buClr>
                <a:schemeClr val="tx2"/>
              </a:buClr>
              <a:defRPr sz="1400"/>
            </a:lvl3pPr>
            <a:lvl4pPr>
              <a:lnSpc>
                <a:spcPct val="100000"/>
              </a:lnSpc>
              <a:buClr>
                <a:schemeClr val="tx2"/>
              </a:buClr>
              <a:defRPr sz="1200"/>
            </a:lvl4pPr>
            <a:lvl5pPr>
              <a:lnSpc>
                <a:spcPct val="100000"/>
              </a:lnSpc>
              <a:buClr>
                <a:schemeClr val="tx2"/>
              </a:buCl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pic>
        <p:nvPicPr>
          <p:cNvPr id="9" name="NHN-logo">
            <a:extLst>
              <a:ext uri="{FF2B5EF4-FFF2-40B4-BE49-F238E27FC236}">
                <a16:creationId xmlns:a16="http://schemas.microsoft.com/office/drawing/2014/main" id="{DC4AEBF6-DD93-88B8-E67D-E8D0FD5EE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0" y="6508164"/>
            <a:ext cx="1247859" cy="108000"/>
          </a:xfrm>
          <a:prstGeom prst="rect">
            <a:avLst/>
          </a:prstGeom>
        </p:spPr>
      </p:pic>
      <p:sp>
        <p:nvSpPr>
          <p:cNvPr id="10" name="Tips">
            <a:extLst>
              <a:ext uri="{FF2B5EF4-FFF2-40B4-BE49-F238E27FC236}">
                <a16:creationId xmlns:a16="http://schemas.microsoft.com/office/drawing/2014/main" id="{1B8B5853-059C-44F2-ACE7-D200CDFAA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28507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Tenk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gjennom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mengden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legger inn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Det 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begrenset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hvor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folk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får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seg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lange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Bruk heller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notatfeltet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å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huske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hva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skal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Dersom du fyller med bilde, vil det automatisk få </a:t>
            </a:r>
            <a:r>
              <a:rPr lang="nb-NO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proposjonene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orginalbildet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har. Dersom du ønsker å endre dette, gå til </a:t>
            </a:r>
            <a:r>
              <a:rPr lang="nb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Bildeformat </a:t>
            </a:r>
            <a:r>
              <a:rPr lang="nb-NO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velg</a:t>
            </a:r>
            <a:r>
              <a:rPr lang="nb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beskjæringsverktøyet 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og beskjær bildet slik du ønsker – gjerne i flukt med feltets topplinje.</a:t>
            </a: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6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2 kolonner/bred -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8C46AD7-05DF-1FFD-D191-7EE60A49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9B4AD01-581A-2808-DAA2-AE32DC1C16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33375"/>
            <a:ext cx="10909300" cy="32543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  <a:lvl2pPr marL="225411" indent="0">
              <a:buNone/>
              <a:defRPr/>
            </a:lvl2pPr>
            <a:lvl3pPr marL="447654" indent="0">
              <a:buNone/>
              <a:defRPr/>
            </a:lvl3pPr>
            <a:lvl4pPr marL="668304" indent="0">
              <a:buNone/>
              <a:defRPr/>
            </a:lvl4pPr>
            <a:lvl5pPr marL="888955" indent="0">
              <a:buNone/>
              <a:defRPr/>
            </a:lvl5pPr>
          </a:lstStyle>
          <a:p>
            <a:pPr lvl="0"/>
            <a:r>
              <a:rPr lang="en-GB" err="1"/>
              <a:t>Subtittel</a:t>
            </a:r>
            <a:endParaRPr lang="en-NO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DB3D23D-7E15-A743-99C5-DE8E41055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9" y="1916116"/>
            <a:ext cx="3492499" cy="4213222"/>
          </a:xfrm>
        </p:spPr>
        <p:txBody>
          <a:bodyPr/>
          <a:lstStyle>
            <a:lvl1pPr marL="216000" indent="-21600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accent5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accent5"/>
              </a:buClr>
              <a:defRPr sz="1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accent5"/>
              </a:buClr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chemeClr val="accent5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10F583-954B-A292-E756-56012222C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2289" y="1916115"/>
            <a:ext cx="7200899" cy="4213223"/>
          </a:xfrm>
        </p:spPr>
        <p:txBody>
          <a:bodyPr/>
          <a:lstStyle>
            <a:lvl1pPr marL="216000" indent="-21600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accent5"/>
              </a:buClr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accent5"/>
              </a:buClr>
              <a:defRPr sz="1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accent5"/>
              </a:buClr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chemeClr val="accent5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pic>
        <p:nvPicPr>
          <p:cNvPr id="13" name="NHN-logo">
            <a:extLst>
              <a:ext uri="{FF2B5EF4-FFF2-40B4-BE49-F238E27FC236}">
                <a16:creationId xmlns:a16="http://schemas.microsoft.com/office/drawing/2014/main" id="{C0B4DD2C-877B-9C1F-C4ED-A9FA9FA37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0" y="6508164"/>
            <a:ext cx="1253755" cy="108000"/>
          </a:xfrm>
          <a:prstGeom prst="rect">
            <a:avLst/>
          </a:prstGeom>
        </p:spPr>
      </p:pic>
      <p:sp>
        <p:nvSpPr>
          <p:cNvPr id="8" name="Tips">
            <a:extLst>
              <a:ext uri="{FF2B5EF4-FFF2-40B4-BE49-F238E27FC236}">
                <a16:creationId xmlns:a16="http://schemas.microsoft.com/office/drawing/2014/main" id="{09B7D3E6-CE0F-4843-A913-D5737B048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28507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Tenk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gjennom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mengden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legger inn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Det 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begrenset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hvor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folk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får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seg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lange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Bruk heller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notatfeltet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å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huske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hva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skal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Dersom du fyller med bilde, vil det automatisk få </a:t>
            </a:r>
            <a:r>
              <a:rPr lang="nb-NO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proposjonene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orginalbildet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har. Dersom du ønsker å endre dette, gå til </a:t>
            </a:r>
            <a:r>
              <a:rPr lang="nb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Bildeformat </a:t>
            </a:r>
            <a:r>
              <a:rPr lang="nb-NO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velg</a:t>
            </a:r>
            <a:r>
              <a:rPr lang="nb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beskjæringsverktøyet 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og beskjær bildet slik du ønsker – gjerne i flukt med feltets topplinje.</a:t>
            </a: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1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- lys grøn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8C46AD7-05DF-1FFD-D191-7EE60A49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2" y="1350681"/>
            <a:ext cx="7920000" cy="2419200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5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grpSp>
        <p:nvGrpSpPr>
          <p:cNvPr id="8" name="Anførselstegn">
            <a:extLst>
              <a:ext uri="{FF2B5EF4-FFF2-40B4-BE49-F238E27FC236}">
                <a16:creationId xmlns:a16="http://schemas.microsoft.com/office/drawing/2014/main" id="{C4CCA3AF-731C-69D3-216E-FE4FCB80F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4046" y="1273708"/>
            <a:ext cx="398795" cy="466725"/>
            <a:chOff x="464807" y="1916347"/>
            <a:chExt cx="398794" cy="466725"/>
          </a:xfrm>
          <a:solidFill>
            <a:srgbClr val="015945"/>
          </a:solidFill>
        </p:grpSpPr>
        <p:sp>
          <p:nvSpPr>
            <p:cNvPr id="9" name="Rectangle: Rounded Corners 3">
              <a:extLst>
                <a:ext uri="{FF2B5EF4-FFF2-40B4-BE49-F238E27FC236}">
                  <a16:creationId xmlns:a16="http://schemas.microsoft.com/office/drawing/2014/main" id="{ABC67D33-8F39-0AF2-55DD-67FF4FBDF16F}"/>
                </a:ext>
              </a:extLst>
            </p:cNvPr>
            <p:cNvSpPr/>
            <p:nvPr/>
          </p:nvSpPr>
          <p:spPr>
            <a:xfrm>
              <a:off x="464807" y="1916347"/>
              <a:ext cx="160669" cy="4667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solidFill>
                  <a:schemeClr val="accent3"/>
                </a:solidFill>
              </a:endParaRPr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61B4FEC2-0B45-A52C-7298-42E579C90EA6}"/>
                </a:ext>
              </a:extLst>
            </p:cNvPr>
            <p:cNvSpPr/>
            <p:nvPr/>
          </p:nvSpPr>
          <p:spPr>
            <a:xfrm>
              <a:off x="702932" y="1916347"/>
              <a:ext cx="160669" cy="4667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solidFill>
                  <a:schemeClr val="accent3"/>
                </a:solidFill>
              </a:endParaRPr>
            </a:p>
          </p:txBody>
        </p:sp>
      </p:grp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0DB3D23D-7E15-A743-99C5-DE8E41055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1" y="3941448"/>
            <a:ext cx="7920000" cy="9000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chemeClr val="bg1">
                  <a:lumMod val="50000"/>
                </a:schemeClr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bg1">
                  <a:lumMod val="50000"/>
                </a:schemeClr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chemeClr val="bg1">
                  <a:lumMod val="50000"/>
                </a:schemeClr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3635AA70-EF26-8B65-6E0E-460328509A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13188" y="1341437"/>
            <a:ext cx="1620000" cy="162000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17" name="Text Placeholder">
            <a:extLst>
              <a:ext uri="{FF2B5EF4-FFF2-40B4-BE49-F238E27FC236}">
                <a16:creationId xmlns:a16="http://schemas.microsoft.com/office/drawing/2014/main" id="{823CD31A-17A6-A32A-1AC0-4AFE72FB7D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13188" y="3168014"/>
            <a:ext cx="1620000" cy="90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8" name="NHN-logo">
            <a:extLst>
              <a:ext uri="{FF2B5EF4-FFF2-40B4-BE49-F238E27FC236}">
                <a16:creationId xmlns:a16="http://schemas.microsoft.com/office/drawing/2014/main" id="{4074FE9E-592D-AB11-CDDB-7BDB2323D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0" y="6508164"/>
            <a:ext cx="1247859" cy="108000"/>
          </a:xfrm>
          <a:prstGeom prst="rect">
            <a:avLst/>
          </a:prstGeom>
        </p:spPr>
      </p:pic>
      <p:sp>
        <p:nvSpPr>
          <p:cNvPr id="6" name="Tips">
            <a:extLst>
              <a:ext uri="{FF2B5EF4-FFF2-40B4-BE49-F238E27FC236}">
                <a16:creationId xmlns:a16="http://schemas.microsoft.com/office/drawing/2014/main" id="{F2A8245A-A894-2934-826F-3C6CB334A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95200" y="28507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Mal til sitat.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ersom sitatet er kort, kan </a:t>
            </a:r>
            <a:r>
              <a:rPr lang="en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underteksten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flyttes lenger opp. Dersom sitatet er langt, kan </a:t>
            </a:r>
            <a:r>
              <a:rPr lang="en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underteksten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flyttes lenger ned.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Bakgrunnsfargen kan endres. 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fargekombinasjoner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Veiledning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visuelle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ressurser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bruk.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52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alt A-me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C1491F4-5B04-6C02-8062-0652499F8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198" y="1049027"/>
            <a:ext cx="7413492" cy="98139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B755A4F-BAF1-5117-2299-F45F4FB75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198" y="2030419"/>
            <a:ext cx="7413492" cy="9083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400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12" name="Text Placeholder">
            <a:extLst>
              <a:ext uri="{FF2B5EF4-FFF2-40B4-BE49-F238E27FC236}">
                <a16:creationId xmlns:a16="http://schemas.microsoft.com/office/drawing/2014/main" id="{0CBBD683-472E-B7D0-84CF-B38490034B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13937" y="1062475"/>
            <a:ext cx="2719251" cy="906462"/>
          </a:xfrm>
        </p:spPr>
        <p:txBody>
          <a:bodyPr wrap="square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2E7A707B-4BE5-ECA7-3325-00D3BB1FD8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13736" y="2063590"/>
            <a:ext cx="2719251" cy="875196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</a:defRPr>
            </a:lvl1pPr>
            <a:lvl2pPr marL="225414" indent="0">
              <a:buFontTx/>
              <a:buNone/>
              <a:defRPr/>
            </a:lvl2pPr>
            <a:lvl3pPr marL="447651" indent="0">
              <a:buFontTx/>
              <a:buNone/>
              <a:defRPr/>
            </a:lvl3pPr>
            <a:lvl4pPr marL="668305" indent="0">
              <a:buFontTx/>
              <a:buNone/>
              <a:defRPr/>
            </a:lvl4pPr>
            <a:lvl5pPr marL="888956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Media Placeholder">
            <a:extLst>
              <a:ext uri="{FF2B5EF4-FFF2-40B4-BE49-F238E27FC236}">
                <a16:creationId xmlns:a16="http://schemas.microsoft.com/office/drawing/2014/main" id="{D1519CC1-7F61-C93E-5C83-68F1A94161A3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0" y="3049200"/>
            <a:ext cx="12192000" cy="3808800"/>
          </a:xfrm>
        </p:spPr>
        <p:txBody>
          <a:bodyPr tIns="216000"/>
          <a:lstStyle>
            <a:lvl1pPr marL="0" indent="0" algn="ctr">
              <a:buFontTx/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ikonet for å legge til media</a:t>
            </a:r>
            <a:endParaRPr lang="en-NO"/>
          </a:p>
        </p:txBody>
      </p:sp>
      <p:pic>
        <p:nvPicPr>
          <p:cNvPr id="11" name="NHN-logo">
            <a:extLst>
              <a:ext uri="{FF2B5EF4-FFF2-40B4-BE49-F238E27FC236}">
                <a16:creationId xmlns:a16="http://schemas.microsoft.com/office/drawing/2014/main" id="{3787E5EF-30CB-C02D-E760-C7C8432FC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835" y="333378"/>
            <a:ext cx="2160000" cy="1860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7B0970-633F-67B0-6C93-707B73AE7F9C}"/>
              </a:ext>
            </a:extLst>
          </p:cNvPr>
          <p:cNvSpPr txBox="1"/>
          <p:nvPr userDrawn="1"/>
        </p:nvSpPr>
        <p:spPr>
          <a:xfrm>
            <a:off x="12395200" y="-3394"/>
            <a:ext cx="2159000" cy="6829493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Malen har to-farget overskrift. Tekstfargen kan endres. Egnede farger: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Den ene av overskriftene kan gjøres mindre.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Malen brukes dersom du ønsker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film 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på forsiden. Klikk på</a:t>
            </a:r>
            <a:r>
              <a:rPr lang="en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Medier-</a:t>
            </a:r>
            <a:r>
              <a:rPr lang="nb-NO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ik</a:t>
            </a:r>
            <a:r>
              <a:rPr lang="en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onet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NO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medie</a:t>
            </a:r>
            <a:r>
              <a:rPr lang="en-NO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boksen</a:t>
            </a:r>
            <a:r>
              <a:rPr lang="en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og legg inn ønsket 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film.</a:t>
            </a: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Pass på at filmens format er </a:t>
            </a:r>
            <a:r>
              <a:rPr lang="nb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landscape/horisontalt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Du kan endre filmens størrelse og utsnitt, ved å gå til </a:t>
            </a:r>
            <a:r>
              <a:rPr lang="nb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Figurformat </a:t>
            </a:r>
            <a:r>
              <a:rPr lang="nb-NO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i toppmenyen og bruke beskjæringsverktøyet.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nb-NO" sz="1200" i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b-NO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Valget </a:t>
            </a:r>
            <a:r>
              <a:rPr lang="nb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Figurformat</a:t>
            </a:r>
            <a:r>
              <a:rPr lang="nb-NO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kommer kun opp når du klikker på </a:t>
            </a:r>
            <a:r>
              <a:rPr lang="nb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medier-ikonet.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NB! Bruk korte filmer og vurder oppløsningen på filmen slik at </a:t>
            </a:r>
            <a:r>
              <a:rPr lang="nb-NO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nb-NO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-presentasjonen ikke blir for stor.</a:t>
            </a:r>
          </a:p>
        </p:txBody>
      </p:sp>
      <p:sp>
        <p:nvSpPr>
          <p:cNvPr id="13" name="Grønn 2">
            <a:extLst>
              <a:ext uri="{FF2B5EF4-FFF2-40B4-BE49-F238E27FC236}">
                <a16:creationId xmlns:a16="http://schemas.microsoft.com/office/drawing/2014/main" id="{C1B6B2D8-04EF-CA9A-D257-9D196878EA32}"/>
              </a:ext>
            </a:extLst>
          </p:cNvPr>
          <p:cNvSpPr/>
          <p:nvPr userDrawn="1"/>
        </p:nvSpPr>
        <p:spPr>
          <a:xfrm rot="5400000">
            <a:off x="12601598" y="1168952"/>
            <a:ext cx="180000" cy="180000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latin typeface="Arial" panose="020B0604020202020204" pitchFamily="34" charset="0"/>
            </a:endParaRPr>
          </a:p>
        </p:txBody>
      </p:sp>
      <p:sp>
        <p:nvSpPr>
          <p:cNvPr id="14" name="Grønn 1">
            <a:extLst>
              <a:ext uri="{FF2B5EF4-FFF2-40B4-BE49-F238E27FC236}">
                <a16:creationId xmlns:a16="http://schemas.microsoft.com/office/drawing/2014/main" id="{F8E72C15-9C50-0B14-2B25-2DD89BF3E13D}"/>
              </a:ext>
            </a:extLst>
          </p:cNvPr>
          <p:cNvSpPr/>
          <p:nvPr userDrawn="1"/>
        </p:nvSpPr>
        <p:spPr>
          <a:xfrm rot="5400000">
            <a:off x="12894480" y="1168952"/>
            <a:ext cx="180000" cy="18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latin typeface="Arial" panose="020B0604020202020204" pitchFamily="34" charset="0"/>
            </a:endParaRPr>
          </a:p>
        </p:txBody>
      </p:sp>
      <p:sp>
        <p:nvSpPr>
          <p:cNvPr id="8" name="Bildetekst">
            <a:extLst>
              <a:ext uri="{FF2B5EF4-FFF2-40B4-BE49-F238E27FC236}">
                <a16:creationId xmlns:a16="http://schemas.microsoft.com/office/drawing/2014/main" id="{3F259142-1DF2-7C88-A754-ADB498068D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813736" y="6129338"/>
            <a:ext cx="2719452" cy="504825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5238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33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-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8C46AD7-05DF-1FFD-D191-7EE60A49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2" y="1350681"/>
            <a:ext cx="7920000" cy="2419200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grpSp>
        <p:nvGrpSpPr>
          <p:cNvPr id="8" name="Anførselstegn">
            <a:extLst>
              <a:ext uri="{FF2B5EF4-FFF2-40B4-BE49-F238E27FC236}">
                <a16:creationId xmlns:a16="http://schemas.microsoft.com/office/drawing/2014/main" id="{C4CCA3AF-731C-69D3-216E-FE4FCB80F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4046" y="1273708"/>
            <a:ext cx="398795" cy="466725"/>
            <a:chOff x="464807" y="1916347"/>
            <a:chExt cx="398794" cy="466725"/>
          </a:xfrm>
          <a:solidFill>
            <a:schemeClr val="accent1"/>
          </a:solidFill>
        </p:grpSpPr>
        <p:sp>
          <p:nvSpPr>
            <p:cNvPr id="9" name="Rectangle: Rounded Corners 3">
              <a:extLst>
                <a:ext uri="{FF2B5EF4-FFF2-40B4-BE49-F238E27FC236}">
                  <a16:creationId xmlns:a16="http://schemas.microsoft.com/office/drawing/2014/main" id="{ABC67D33-8F39-0AF2-55DD-67FF4FBDF16F}"/>
                </a:ext>
              </a:extLst>
            </p:cNvPr>
            <p:cNvSpPr/>
            <p:nvPr/>
          </p:nvSpPr>
          <p:spPr>
            <a:xfrm>
              <a:off x="464807" y="1916347"/>
              <a:ext cx="160669" cy="46672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solidFill>
                  <a:schemeClr val="accent3"/>
                </a:solidFill>
              </a:endParaRPr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61B4FEC2-0B45-A52C-7298-42E579C90EA6}"/>
                </a:ext>
              </a:extLst>
            </p:cNvPr>
            <p:cNvSpPr/>
            <p:nvPr/>
          </p:nvSpPr>
          <p:spPr>
            <a:xfrm>
              <a:off x="702932" y="1916347"/>
              <a:ext cx="160669" cy="46672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solidFill>
                  <a:schemeClr val="accent3"/>
                </a:solidFill>
              </a:endParaRPr>
            </a:p>
          </p:txBody>
        </p:sp>
      </p:grp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0DB3D23D-7E15-A743-99C5-DE8E41055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1" y="3941448"/>
            <a:ext cx="7920000" cy="9000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chemeClr val="bg1">
                  <a:lumMod val="50000"/>
                </a:schemeClr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bg1">
                  <a:lumMod val="50000"/>
                </a:schemeClr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chemeClr val="bg1">
                  <a:lumMod val="50000"/>
                </a:schemeClr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3635AA70-EF26-8B65-6E0E-460328509A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13188" y="1341437"/>
            <a:ext cx="1620000" cy="162000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17" name="Text Placeholder">
            <a:extLst>
              <a:ext uri="{FF2B5EF4-FFF2-40B4-BE49-F238E27FC236}">
                <a16:creationId xmlns:a16="http://schemas.microsoft.com/office/drawing/2014/main" id="{823CD31A-17A6-A32A-1AC0-4AFE72FB7D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13188" y="3168014"/>
            <a:ext cx="1620000" cy="90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NHN-logo">
            <a:extLst>
              <a:ext uri="{FF2B5EF4-FFF2-40B4-BE49-F238E27FC236}">
                <a16:creationId xmlns:a16="http://schemas.microsoft.com/office/drawing/2014/main" id="{AC61256E-6F42-E75C-45A5-02BD9BDE2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0" y="6508164"/>
            <a:ext cx="1253755" cy="108000"/>
          </a:xfrm>
          <a:prstGeom prst="rect">
            <a:avLst/>
          </a:prstGeom>
        </p:spPr>
      </p:pic>
      <p:sp>
        <p:nvSpPr>
          <p:cNvPr id="11" name="Tips">
            <a:extLst>
              <a:ext uri="{FF2B5EF4-FFF2-40B4-BE49-F238E27FC236}">
                <a16:creationId xmlns:a16="http://schemas.microsoft.com/office/drawing/2014/main" id="{35532FB5-00CA-4A4B-8F70-042FAD374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28507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Mal til sitat.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ersom sitatet er kort, kan </a:t>
            </a:r>
            <a:r>
              <a:rPr lang="en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underteksten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flyttes lenger opp. Dersom sitatet er langt, kan </a:t>
            </a:r>
            <a:r>
              <a:rPr lang="en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underteksten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flyttes lenger ned.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Bakgrunnsfargen kan endres. 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fargekombinasjoner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Veiledning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visuelle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ressurser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bruk.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 -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8C46AD7-05DF-1FFD-D191-7EE60A49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08" y="1350681"/>
            <a:ext cx="9295200" cy="2419200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7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0DB3D23D-7E15-A743-99C5-DE8E41055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505" y="4751939"/>
            <a:ext cx="9295200" cy="90000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chemeClr val="bg1">
                  <a:lumMod val="50000"/>
                </a:schemeClr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chemeClr val="bg1">
                  <a:lumMod val="50000"/>
                </a:schemeClr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chemeClr val="bg1">
                  <a:lumMod val="50000"/>
                </a:schemeClr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NHN-logo">
            <a:extLst>
              <a:ext uri="{FF2B5EF4-FFF2-40B4-BE49-F238E27FC236}">
                <a16:creationId xmlns:a16="http://schemas.microsoft.com/office/drawing/2014/main" id="{AA821D10-D1ED-B886-0CBC-DB371263E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0" y="6508164"/>
            <a:ext cx="1253755" cy="108000"/>
          </a:xfrm>
          <a:prstGeom prst="rect">
            <a:avLst/>
          </a:prstGeom>
        </p:spPr>
      </p:pic>
      <p:grpSp>
        <p:nvGrpSpPr>
          <p:cNvPr id="13" name="Tips">
            <a:extLst>
              <a:ext uri="{FF2B5EF4-FFF2-40B4-BE49-F238E27FC236}">
                <a16:creationId xmlns:a16="http://schemas.microsoft.com/office/drawing/2014/main" id="{CF4D070E-629F-B1B1-63DA-B441C1FE7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95200" y="-3392"/>
            <a:ext cx="2159000" cy="6829495"/>
            <a:chOff x="12395200" y="28507"/>
            <a:chExt cx="2159000" cy="682949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442A74-E96E-15CE-48BA-7653B338A46A}"/>
                </a:ext>
              </a:extLst>
            </p:cNvPr>
            <p:cNvSpPr txBox="1"/>
            <p:nvPr userDrawn="1"/>
          </p:nvSpPr>
          <p:spPr>
            <a:xfrm>
              <a:off x="12395200" y="28507"/>
              <a:ext cx="2159000" cy="68294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0000" tIns="180000" rIns="180000" bIns="180000" rtlCol="0">
              <a:noAutofit/>
            </a:bodyPr>
            <a:lstStyle/>
            <a:p>
              <a:pPr algn="l"/>
              <a:r>
                <a:rPr lang="en-NO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Tips</a:t>
              </a:r>
            </a:p>
            <a:p>
              <a:pPr algn="l"/>
              <a:endParaRPr lang="en-NO" sz="12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l"/>
              <a:r>
                <a:rPr lang="en-NO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Mal for å utheve viktig innhold. Uthev gjerne ett eller flere ord, ved å bruke </a:t>
              </a:r>
              <a:r>
                <a:rPr lang="en-NO" sz="1200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bold</a:t>
              </a:r>
              <a:r>
                <a:rPr lang="en-NO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pPr algn="l"/>
              <a:endParaRPr lang="en-NO" sz="12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l"/>
              <a:r>
                <a:rPr lang="en-NO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Man kan også utheve ord ved å bruke en annen farge på deler av teksten. </a:t>
              </a:r>
            </a:p>
            <a:p>
              <a:pPr algn="l"/>
              <a:endParaRPr lang="en-NO" sz="12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l"/>
              <a:r>
                <a:rPr lang="en-NO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Egnede farger:</a:t>
              </a:r>
            </a:p>
          </p:txBody>
        </p:sp>
        <p:sp>
          <p:nvSpPr>
            <p:cNvPr id="19" name="Grønn 2">
              <a:extLst>
                <a:ext uri="{FF2B5EF4-FFF2-40B4-BE49-F238E27FC236}">
                  <a16:creationId xmlns:a16="http://schemas.microsoft.com/office/drawing/2014/main" id="{F2AD9E63-27CE-3569-3BFA-AE1EFD8CA3D6}"/>
                </a:ext>
              </a:extLst>
            </p:cNvPr>
            <p:cNvSpPr/>
            <p:nvPr userDrawn="1"/>
          </p:nvSpPr>
          <p:spPr>
            <a:xfrm rot="5400000">
              <a:off x="12581700" y="2563854"/>
              <a:ext cx="180000" cy="180000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20" name="Grønn 1">
              <a:extLst>
                <a:ext uri="{FF2B5EF4-FFF2-40B4-BE49-F238E27FC236}">
                  <a16:creationId xmlns:a16="http://schemas.microsoft.com/office/drawing/2014/main" id="{28E698CC-77AB-EB51-1CF5-6564CD6B7A81}"/>
                </a:ext>
              </a:extLst>
            </p:cNvPr>
            <p:cNvSpPr/>
            <p:nvPr userDrawn="1"/>
          </p:nvSpPr>
          <p:spPr>
            <a:xfrm rot="5400000">
              <a:off x="12899764" y="256385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6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EA56185-D9BD-0C25-A3A0-C307EB37E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876AFB8-5A19-1E53-0537-93F6873B89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33375"/>
            <a:ext cx="10909300" cy="32543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15945"/>
                </a:solidFill>
              </a:defRPr>
            </a:lvl1pPr>
            <a:lvl2pPr marL="225411" indent="0">
              <a:buNone/>
              <a:defRPr/>
            </a:lvl2pPr>
            <a:lvl3pPr marL="447654" indent="0">
              <a:buNone/>
              <a:defRPr/>
            </a:lvl3pPr>
            <a:lvl4pPr marL="668304" indent="0">
              <a:buNone/>
              <a:defRPr/>
            </a:lvl4pPr>
            <a:lvl5pPr marL="888955" indent="0">
              <a:buNone/>
              <a:defRPr/>
            </a:lvl5pPr>
          </a:lstStyle>
          <a:p>
            <a:pPr lvl="0"/>
            <a:r>
              <a:rPr lang="en-GB" err="1"/>
              <a:t>Subtittel</a:t>
            </a:r>
            <a:endParaRPr lang="en-NO"/>
          </a:p>
        </p:txBody>
      </p:sp>
      <p:pic>
        <p:nvPicPr>
          <p:cNvPr id="5" name="NHN-logo">
            <a:extLst>
              <a:ext uri="{FF2B5EF4-FFF2-40B4-BE49-F238E27FC236}">
                <a16:creationId xmlns:a16="http://schemas.microsoft.com/office/drawing/2014/main" id="{B5C0645F-FAC9-EE9D-0430-D9C520D9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0" y="6508164"/>
            <a:ext cx="1247859" cy="108000"/>
          </a:xfrm>
          <a:prstGeom prst="rect">
            <a:avLst/>
          </a:prstGeom>
        </p:spPr>
      </p:pic>
      <p:sp>
        <p:nvSpPr>
          <p:cNvPr id="4" name="Tips">
            <a:extLst>
              <a:ext uri="{FF2B5EF4-FFF2-40B4-BE49-F238E27FC236}">
                <a16:creationId xmlns:a16="http://schemas.microsoft.com/office/drawing/2014/main" id="{397373A8-A946-F97E-0AB1-58DAE2400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-3392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Mal med </a:t>
            </a:r>
            <a:r>
              <a:rPr lang="en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Kun tittel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Når du lager slike lysbilder, er det viktig at du tenker på lesbarhet og kontraster på tekst og </a:t>
            </a:r>
            <a:r>
              <a:rPr lang="nb-NO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bakgrunnselementer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fargekombinasjoner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Veiledning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visuelle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ressurser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bruk.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5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 -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EA56185-D9BD-0C25-A3A0-C307EB37E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DB3E68C-E6D1-A504-D8A5-AE37528261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33375"/>
            <a:ext cx="10909300" cy="32543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  <a:lvl2pPr marL="225411" indent="0">
              <a:buNone/>
              <a:defRPr/>
            </a:lvl2pPr>
            <a:lvl3pPr marL="447654" indent="0">
              <a:buNone/>
              <a:defRPr/>
            </a:lvl3pPr>
            <a:lvl4pPr marL="668304" indent="0">
              <a:buNone/>
              <a:defRPr/>
            </a:lvl4pPr>
            <a:lvl5pPr marL="888955" indent="0">
              <a:buNone/>
              <a:defRPr/>
            </a:lvl5pPr>
          </a:lstStyle>
          <a:p>
            <a:pPr lvl="0"/>
            <a:r>
              <a:rPr lang="en-GB" err="1"/>
              <a:t>Subtittel</a:t>
            </a:r>
            <a:endParaRPr lang="en-NO"/>
          </a:p>
        </p:txBody>
      </p:sp>
      <p:pic>
        <p:nvPicPr>
          <p:cNvPr id="5" name="NHN-logo">
            <a:extLst>
              <a:ext uri="{FF2B5EF4-FFF2-40B4-BE49-F238E27FC236}">
                <a16:creationId xmlns:a16="http://schemas.microsoft.com/office/drawing/2014/main" id="{B1BE1863-BAD5-EE8E-59E5-66B2762A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0" y="6508164"/>
            <a:ext cx="1253755" cy="108000"/>
          </a:xfrm>
          <a:prstGeom prst="rect">
            <a:avLst/>
          </a:prstGeom>
        </p:spPr>
      </p:pic>
      <p:sp>
        <p:nvSpPr>
          <p:cNvPr id="6" name="Tips">
            <a:extLst>
              <a:ext uri="{FF2B5EF4-FFF2-40B4-BE49-F238E27FC236}">
                <a16:creationId xmlns:a16="http://schemas.microsoft.com/office/drawing/2014/main" id="{0A922957-2776-42E3-AC1C-07296A8D4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-3392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Mal med </a:t>
            </a:r>
            <a:r>
              <a:rPr lang="en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Kun tittel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Når du lager slike lysbilder, er det viktig at du tenker på lesbarhet og kontraster på tekst og </a:t>
            </a:r>
            <a:r>
              <a:rPr lang="nb-NO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bakgrunnselementer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fargekombinasjoner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Veiledning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visuelle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ressurser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bruk.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(usynlig)">
            <a:extLst>
              <a:ext uri="{FF2B5EF4-FFF2-40B4-BE49-F238E27FC236}">
                <a16:creationId xmlns:a16="http://schemas.microsoft.com/office/drawing/2014/main" id="{DEA56185-D9BD-0C25-A3A0-C307EB37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79801"/>
            <a:ext cx="9935570" cy="612775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pic>
        <p:nvPicPr>
          <p:cNvPr id="5" name="NHN-logo">
            <a:extLst>
              <a:ext uri="{FF2B5EF4-FFF2-40B4-BE49-F238E27FC236}">
                <a16:creationId xmlns:a16="http://schemas.microsoft.com/office/drawing/2014/main" id="{B5C0645F-FAC9-EE9D-0430-D9C520D9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0" y="6508164"/>
            <a:ext cx="1247859" cy="108000"/>
          </a:xfrm>
          <a:prstGeom prst="rect">
            <a:avLst/>
          </a:prstGeom>
        </p:spPr>
      </p:pic>
      <p:sp>
        <p:nvSpPr>
          <p:cNvPr id="6" name="Tips">
            <a:extLst>
              <a:ext uri="{FF2B5EF4-FFF2-40B4-BE49-F238E27FC236}">
                <a16:creationId xmlns:a16="http://schemas.microsoft.com/office/drawing/2014/main" id="{024ABFDC-A378-4E3F-A2D7-0D7C8BB7C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-3392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Når du lager slike lysbilder, er det viktig at du tenker på lesbarhet og kontraster på tekst og </a:t>
            </a:r>
            <a:r>
              <a:rPr lang="nb-NO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bakgrunnselementer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fargekombinasjoner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Veiledning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visuelle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ressurser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bruk.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Ihht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krav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om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universell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utforming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skal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tttelfeltet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ligger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utenfor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lysbildet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alltid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brukes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. (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Skjermopplesning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(usynlig)">
            <a:extLst>
              <a:ext uri="{FF2B5EF4-FFF2-40B4-BE49-F238E27FC236}">
                <a16:creationId xmlns:a16="http://schemas.microsoft.com/office/drawing/2014/main" id="{DEA56185-D9BD-0C25-A3A0-C307EB37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79801"/>
            <a:ext cx="9949218" cy="612775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pic>
        <p:nvPicPr>
          <p:cNvPr id="3" name="NHN-logo">
            <a:extLst>
              <a:ext uri="{FF2B5EF4-FFF2-40B4-BE49-F238E27FC236}">
                <a16:creationId xmlns:a16="http://schemas.microsoft.com/office/drawing/2014/main" id="{72C74F22-5E65-D745-B847-A60ED18F4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0" y="6508164"/>
            <a:ext cx="1253755" cy="108000"/>
          </a:xfrm>
          <a:prstGeom prst="rect">
            <a:avLst/>
          </a:prstGeom>
        </p:spPr>
      </p:pic>
      <p:sp>
        <p:nvSpPr>
          <p:cNvPr id="5" name="Tips">
            <a:extLst>
              <a:ext uri="{FF2B5EF4-FFF2-40B4-BE49-F238E27FC236}">
                <a16:creationId xmlns:a16="http://schemas.microsoft.com/office/drawing/2014/main" id="{60C83C4A-55F4-40AD-8A3D-FFD111CB5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7241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Når du lager slike lysbilder, er det viktig at du tenker på lesbarhet og kontraster på tekst og </a:t>
            </a:r>
            <a:r>
              <a:rPr lang="nb-NO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bakgrunnselementer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fargekombinasjoner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Veiledning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visuelle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ressurser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bruk.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Ihht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krav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om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universell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utforming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skal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tttelfeltet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ligger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utenfor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lysbildet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alltid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brukes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. (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Skjermopplesning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bilde utfa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(usynlig)">
            <a:extLst>
              <a:ext uri="{FF2B5EF4-FFF2-40B4-BE49-F238E27FC236}">
                <a16:creationId xmlns:a16="http://schemas.microsoft.com/office/drawing/2014/main" id="{DEA56185-D9BD-0C25-A3A0-C307EB37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79801"/>
            <a:ext cx="9921922" cy="61277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119076AB-7F42-7731-E5FC-B4FC851A15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lIns="180000" tIns="180000" rIns="180000" bIns="180000"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015945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pic>
        <p:nvPicPr>
          <p:cNvPr id="5" name="NHN-logo">
            <a:extLst>
              <a:ext uri="{FF2B5EF4-FFF2-40B4-BE49-F238E27FC236}">
                <a16:creationId xmlns:a16="http://schemas.microsoft.com/office/drawing/2014/main" id="{B5C0645F-FAC9-EE9D-0430-D9C520D9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0" y="6508164"/>
            <a:ext cx="1247859" cy="108000"/>
          </a:xfrm>
          <a:prstGeom prst="rect">
            <a:avLst/>
          </a:prstGeom>
        </p:spPr>
      </p:pic>
      <p:sp>
        <p:nvSpPr>
          <p:cNvPr id="6" name="Tips">
            <a:extLst>
              <a:ext uri="{FF2B5EF4-FFF2-40B4-BE49-F238E27FC236}">
                <a16:creationId xmlns:a16="http://schemas.microsoft.com/office/drawing/2014/main" id="{6C24F58E-001B-4903-A07C-04AB8E791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7241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  <a:b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Dersom det er ønskelig å legge tekst eller grafikk på bildet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, s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farge-kombinasjoner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Veiledning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visuelle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ressurser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bruk.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Ihht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krav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om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universell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utforming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skal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tttelfeltet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ligger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utenfor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lysbildet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alltid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brukes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. (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Skjermopplesning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, tekst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8C46AD7-05DF-1FFD-D191-7EE60A49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09" y="1168521"/>
            <a:ext cx="7200896" cy="1757965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defRPr sz="6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26" name="Subtitle">
            <a:extLst>
              <a:ext uri="{FF2B5EF4-FFF2-40B4-BE49-F238E27FC236}">
                <a16:creationId xmlns:a16="http://schemas.microsoft.com/office/drawing/2014/main" id="{988293FC-89EF-461E-924D-32FC068248EF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623890" y="3157540"/>
            <a:ext cx="7200000" cy="4824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rgbClr val="015945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7" name="Text Placeholder">
            <a:extLst>
              <a:ext uri="{FF2B5EF4-FFF2-40B4-BE49-F238E27FC236}">
                <a16:creationId xmlns:a16="http://schemas.microsoft.com/office/drawing/2014/main" id="{4A7B5508-6E0A-8DA2-CA50-CC9D5566A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508" y="3698877"/>
            <a:ext cx="7200897" cy="30777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rgbClr val="01594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bilde">
            <a:extLst>
              <a:ext uri="{FF2B5EF4-FFF2-40B4-BE49-F238E27FC236}">
                <a16:creationId xmlns:a16="http://schemas.microsoft.com/office/drawing/2014/main" id="{269C0B72-ACE6-8FD4-4704-11B86247DC5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93188" y="1350681"/>
            <a:ext cx="3240000" cy="324000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rgbClr val="015945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10F08A31-2E98-F5D4-AA29-13ED0BC6E1A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293188" y="4797257"/>
            <a:ext cx="3240001" cy="9770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01594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NHN-logo">
            <a:extLst>
              <a:ext uri="{FF2B5EF4-FFF2-40B4-BE49-F238E27FC236}">
                <a16:creationId xmlns:a16="http://schemas.microsoft.com/office/drawing/2014/main" id="{B8823462-305B-2E90-938D-E804B90B46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6270"/>
            <a:ext cx="2160000" cy="186944"/>
          </a:xfrm>
          <a:prstGeom prst="rect">
            <a:avLst/>
          </a:prstGeom>
        </p:spPr>
      </p:pic>
      <p:sp>
        <p:nvSpPr>
          <p:cNvPr id="6" name="Tips">
            <a:extLst>
              <a:ext uri="{FF2B5EF4-FFF2-40B4-BE49-F238E27FC236}">
                <a16:creationId xmlns:a16="http://schemas.microsoft.com/office/drawing/2014/main" id="{F2A8245A-A894-2934-826F-3C6CB334ADE6}"/>
              </a:ext>
            </a:extLst>
          </p:cNvPr>
          <p:cNvSpPr txBox="1"/>
          <p:nvPr/>
        </p:nvSpPr>
        <p:spPr>
          <a:xfrm>
            <a:off x="12395200" y="7241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Sidemal som kan brukes til enten introduksjonslysbilde eller avslutningslysbilde.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Et eksempel på bruk er introduksjonslysbilde av presentatør.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Dersom det ikke er ønskelig med logo på denne sliden, 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kan man skru dette av. Se hvordan i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Veiledning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visuelle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ressurser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bruk.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Bildeform som ikke fylles med bilde, vises ikke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presentasjonsmodus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8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, tekst og bilde -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8C46AD7-05DF-1FFD-D191-7EE60A49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09" y="1168521"/>
            <a:ext cx="7200896" cy="1757965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defRPr sz="6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8F633D28-32C6-F717-7735-C431B014D0E6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623890" y="3157540"/>
            <a:ext cx="7200000" cy="4824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NO"/>
          </a:p>
        </p:txBody>
      </p:sp>
      <p:sp useBgFill="1">
        <p:nvSpPr>
          <p:cNvPr id="7" name="Text Placeholder">
            <a:extLst>
              <a:ext uri="{FF2B5EF4-FFF2-40B4-BE49-F238E27FC236}">
                <a16:creationId xmlns:a16="http://schemas.microsoft.com/office/drawing/2014/main" id="{4A7B5508-6E0A-8DA2-CA50-CC9D5566A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508" y="3698877"/>
            <a:ext cx="7200897" cy="30777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bilde">
            <a:extLst>
              <a:ext uri="{FF2B5EF4-FFF2-40B4-BE49-F238E27FC236}">
                <a16:creationId xmlns:a16="http://schemas.microsoft.com/office/drawing/2014/main" id="{269C0B72-ACE6-8FD4-4704-11B86247DC5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93188" y="1350681"/>
            <a:ext cx="3240000" cy="324000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10F08A31-2E98-F5D4-AA29-13ED0BC6E1A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293188" y="4797257"/>
            <a:ext cx="3240001" cy="9770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NHN-logo">
            <a:extLst>
              <a:ext uri="{FF2B5EF4-FFF2-40B4-BE49-F238E27FC236}">
                <a16:creationId xmlns:a16="http://schemas.microsoft.com/office/drawing/2014/main" id="{4CCFD28A-37C9-950D-E55B-8ED152877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888" y="336270"/>
            <a:ext cx="2160000" cy="186065"/>
          </a:xfrm>
          <a:prstGeom prst="rect">
            <a:avLst/>
          </a:prstGeom>
        </p:spPr>
      </p:pic>
      <p:sp>
        <p:nvSpPr>
          <p:cNvPr id="9" name="Tips">
            <a:extLst>
              <a:ext uri="{FF2B5EF4-FFF2-40B4-BE49-F238E27FC236}">
                <a16:creationId xmlns:a16="http://schemas.microsoft.com/office/drawing/2014/main" id="{0E0E1E52-FFD7-4B6E-979D-FA5FCCCB2687}"/>
              </a:ext>
            </a:extLst>
          </p:cNvPr>
          <p:cNvSpPr txBox="1"/>
          <p:nvPr userDrawn="1"/>
        </p:nvSpPr>
        <p:spPr>
          <a:xfrm>
            <a:off x="12395200" y="7241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Sidemal som kan brukes til enten introduksjonslysbilde eller avslutningslysbilde.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Et eksempel på bruk er introduksjonslysbilde av presentatør.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Dersom det ikke er ønskelig med logo på denne sliden, 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kan man skru dette av. Se hvordan i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Veiledning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visuelle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ressurser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bruk.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Bildeform som ikke fylles med bilde, vises ikke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presentasjonsmodus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70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, logo og visj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56185-D9BD-0C25-A3A0-C307EB37EF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96" y="-908114"/>
            <a:ext cx="10304659" cy="61277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Avslutning</a:t>
            </a:r>
            <a:r>
              <a:rPr lang="en-GB"/>
              <a:t> logo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visjon</a:t>
            </a:r>
            <a:endParaRPr lang="en-NO"/>
          </a:p>
        </p:txBody>
      </p:sp>
      <p:sp>
        <p:nvSpPr>
          <p:cNvPr id="7" name="Tips">
            <a:extLst>
              <a:ext uri="{FF2B5EF4-FFF2-40B4-BE49-F238E27FC236}">
                <a16:creationId xmlns:a16="http://schemas.microsoft.com/office/drawing/2014/main" id="{BD0BBAC4-1D70-E52B-9A35-C00AD824E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7241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Avsluningslysbilde med logo og visjon.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Oppsettet er fast og skal ikke endres.</a:t>
            </a:r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nb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NHN-logo">
            <a:extLst>
              <a:ext uri="{FF2B5EF4-FFF2-40B4-BE49-F238E27FC236}">
                <a16:creationId xmlns:a16="http://schemas.microsoft.com/office/drawing/2014/main" id="{FCDAC246-5104-CEE2-CD26-DCEDDCB604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01915" y="2275651"/>
            <a:ext cx="4153247" cy="358138"/>
          </a:xfrm>
          <a:prstGeom prst="rect">
            <a:avLst/>
          </a:prstGeom>
        </p:spPr>
      </p:pic>
      <p:sp>
        <p:nvSpPr>
          <p:cNvPr id="4" name="TekstSylinder">
            <a:extLst>
              <a:ext uri="{FF2B5EF4-FFF2-40B4-BE49-F238E27FC236}">
                <a16:creationId xmlns:a16="http://schemas.microsoft.com/office/drawing/2014/main" id="{98DB321E-5BCE-9929-0171-7C834C17D825}"/>
              </a:ext>
            </a:extLst>
          </p:cNvPr>
          <p:cNvSpPr txBox="1"/>
          <p:nvPr userDrawn="1"/>
        </p:nvSpPr>
        <p:spPr>
          <a:xfrm>
            <a:off x="4023328" y="3256968"/>
            <a:ext cx="4145344" cy="318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nb-NO" sz="2300">
                <a:solidFill>
                  <a:schemeClr val="bg2"/>
                </a:solidFill>
              </a:rPr>
              <a:t>Vi knytter Helse-Norge sammen</a:t>
            </a:r>
          </a:p>
        </p:txBody>
      </p:sp>
    </p:spTree>
    <p:extLst>
      <p:ext uri="{BB962C8B-B14F-4D97-AF65-F5344CB8AC3E}">
        <p14:creationId xmlns:p14="http://schemas.microsoft.com/office/powerpoint/2010/main" val="28631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alt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C1491F4-5B04-6C02-8062-0652499F8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197" y="1341440"/>
            <a:ext cx="4696243" cy="17319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38103B7-D3C1-510B-FFBC-D789E1E23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197" y="3255264"/>
            <a:ext cx="4696243" cy="732050"/>
          </a:xfrm>
        </p:spPr>
        <p:txBody>
          <a:bodyPr wrap="square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9" name="Text Placeholder">
            <a:extLst>
              <a:ext uri="{FF2B5EF4-FFF2-40B4-BE49-F238E27FC236}">
                <a16:creationId xmlns:a16="http://schemas.microsoft.com/office/drawing/2014/main" id="{1BFF819F-C5D2-D3D6-0DCE-69AFDA43F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065" y="4081763"/>
            <a:ext cx="4696242" cy="827999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accent5"/>
                </a:solidFill>
              </a:defRPr>
            </a:lvl1pPr>
            <a:lvl2pPr marL="225414" indent="0">
              <a:buFontTx/>
              <a:buNone/>
              <a:defRPr/>
            </a:lvl2pPr>
            <a:lvl3pPr marL="447651" indent="0">
              <a:buFontTx/>
              <a:buNone/>
              <a:defRPr/>
            </a:lvl3pPr>
            <a:lvl4pPr marL="668305" indent="0">
              <a:buFontTx/>
              <a:buNone/>
              <a:defRPr/>
            </a:lvl4pPr>
            <a:lvl5pPr marL="888956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4" name="Grafiske elementer">
            <a:extLst>
              <a:ext uri="{FF2B5EF4-FFF2-40B4-BE49-F238E27FC236}">
                <a16:creationId xmlns:a16="http://schemas.microsoft.com/office/drawing/2014/main" id="{BD528914-431E-BC28-7900-43DAB89F8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73728" y="333375"/>
            <a:ext cx="6091104" cy="6091016"/>
            <a:chOff x="5773728" y="333375"/>
            <a:chExt cx="6091104" cy="6091016"/>
          </a:xfrm>
        </p:grpSpPr>
        <p:sp>
          <p:nvSpPr>
            <p:cNvPr id="23" name="Freeform: Shape 4">
              <a:extLst>
                <a:ext uri="{FF2B5EF4-FFF2-40B4-BE49-F238E27FC236}">
                  <a16:creationId xmlns:a16="http://schemas.microsoft.com/office/drawing/2014/main" id="{1A023890-C797-F5F1-1DD8-CAE8D1AB8EFA}"/>
                </a:ext>
              </a:extLst>
            </p:cNvPr>
            <p:cNvSpPr/>
            <p:nvPr/>
          </p:nvSpPr>
          <p:spPr>
            <a:xfrm>
              <a:off x="8819280" y="333375"/>
              <a:ext cx="3045552" cy="1522754"/>
            </a:xfrm>
            <a:custGeom>
              <a:avLst/>
              <a:gdLst>
                <a:gd name="connsiteX0" fmla="*/ 761388 w 3045552"/>
                <a:gd name="connsiteY0" fmla="*/ 0 h 1522754"/>
                <a:gd name="connsiteX1" fmla="*/ 2284165 w 3045552"/>
                <a:gd name="connsiteY1" fmla="*/ 0 h 1522754"/>
                <a:gd name="connsiteX2" fmla="*/ 3045553 w 3045552"/>
                <a:gd name="connsiteY2" fmla="*/ 761377 h 1522754"/>
                <a:gd name="connsiteX3" fmla="*/ 2284165 w 3045552"/>
                <a:gd name="connsiteY3" fmla="*/ 1522754 h 1522754"/>
                <a:gd name="connsiteX4" fmla="*/ 761388 w 3045552"/>
                <a:gd name="connsiteY4" fmla="*/ 1522754 h 1522754"/>
                <a:gd name="connsiteX5" fmla="*/ 0 w 3045552"/>
                <a:gd name="connsiteY5" fmla="*/ 761377 h 1522754"/>
                <a:gd name="connsiteX6" fmla="*/ 761388 w 3045552"/>
                <a:gd name="connsiteY6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5552" h="1522754">
                  <a:moveTo>
                    <a:pt x="761388" y="0"/>
                  </a:moveTo>
                  <a:lnTo>
                    <a:pt x="2284165" y="0"/>
                  </a:lnTo>
                  <a:cubicBezTo>
                    <a:pt x="2704831" y="0"/>
                    <a:pt x="3045553" y="340716"/>
                    <a:pt x="3045553" y="761377"/>
                  </a:cubicBezTo>
                  <a:cubicBezTo>
                    <a:pt x="3045553" y="1182038"/>
                    <a:pt x="2704831" y="1522754"/>
                    <a:pt x="2284165" y="1522754"/>
                  </a:cubicBezTo>
                  <a:lnTo>
                    <a:pt x="761388" y="1522754"/>
                  </a:lnTo>
                  <a:cubicBezTo>
                    <a:pt x="340721" y="1522754"/>
                    <a:pt x="0" y="1182038"/>
                    <a:pt x="0" y="761377"/>
                  </a:cubicBezTo>
                  <a:cubicBezTo>
                    <a:pt x="0" y="340716"/>
                    <a:pt x="340721" y="0"/>
                    <a:pt x="761388" y="0"/>
                  </a:cubicBezTo>
                </a:path>
              </a:pathLst>
            </a:custGeom>
            <a:solidFill>
              <a:schemeClr val="accent1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24" name="Freeform: Shape 6">
              <a:extLst>
                <a:ext uri="{FF2B5EF4-FFF2-40B4-BE49-F238E27FC236}">
                  <a16:creationId xmlns:a16="http://schemas.microsoft.com/office/drawing/2014/main" id="{66BA5629-A81B-0C40-8158-9B68846CC4DC}"/>
                </a:ext>
              </a:extLst>
            </p:cNvPr>
            <p:cNvSpPr/>
            <p:nvPr/>
          </p:nvSpPr>
          <p:spPr>
            <a:xfrm>
              <a:off x="5773728" y="1856129"/>
              <a:ext cx="1522776" cy="1522754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chemeClr val="accent5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25" name="Freeform: Shape 7">
              <a:extLst>
                <a:ext uri="{FF2B5EF4-FFF2-40B4-BE49-F238E27FC236}">
                  <a16:creationId xmlns:a16="http://schemas.microsoft.com/office/drawing/2014/main" id="{5929ECD4-AF16-B7E6-8A65-4770AA41463A}"/>
                </a:ext>
              </a:extLst>
            </p:cNvPr>
            <p:cNvSpPr/>
            <p:nvPr/>
          </p:nvSpPr>
          <p:spPr>
            <a:xfrm>
              <a:off x="10342056" y="1856129"/>
              <a:ext cx="1522776" cy="1522754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chemeClr val="bg2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26" name="Freeform: Shape 8">
              <a:extLst>
                <a:ext uri="{FF2B5EF4-FFF2-40B4-BE49-F238E27FC236}">
                  <a16:creationId xmlns:a16="http://schemas.microsoft.com/office/drawing/2014/main" id="{AF33FEF2-3F00-131D-D889-6049C9C88E12}"/>
                </a:ext>
              </a:extLst>
            </p:cNvPr>
            <p:cNvSpPr/>
            <p:nvPr/>
          </p:nvSpPr>
          <p:spPr>
            <a:xfrm>
              <a:off x="8819280" y="3378883"/>
              <a:ext cx="1522776" cy="1522754"/>
            </a:xfrm>
            <a:custGeom>
              <a:avLst/>
              <a:gdLst>
                <a:gd name="connsiteX0" fmla="*/ 0 w 1522776"/>
                <a:gd name="connsiteY0" fmla="*/ 0 h 1522754"/>
                <a:gd name="connsiteX1" fmla="*/ 1522776 w 1522776"/>
                <a:gd name="connsiteY1" fmla="*/ 0 h 1522754"/>
                <a:gd name="connsiteX2" fmla="*/ 1522776 w 1522776"/>
                <a:gd name="connsiteY2" fmla="*/ 1522754 h 1522754"/>
                <a:gd name="connsiteX3" fmla="*/ 0 w 1522776"/>
                <a:gd name="connsiteY3" fmla="*/ 1522754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2776" h="1522754">
                  <a:moveTo>
                    <a:pt x="0" y="0"/>
                  </a:moveTo>
                  <a:lnTo>
                    <a:pt x="1522776" y="0"/>
                  </a:lnTo>
                  <a:lnTo>
                    <a:pt x="1522776" y="1522754"/>
                  </a:lnTo>
                  <a:lnTo>
                    <a:pt x="0" y="1522754"/>
                  </a:lnTo>
                  <a:close/>
                </a:path>
              </a:pathLst>
            </a:custGeom>
            <a:solidFill>
              <a:srgbClr val="015945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27" name="Freeform: Shape 11">
              <a:extLst>
                <a:ext uri="{FF2B5EF4-FFF2-40B4-BE49-F238E27FC236}">
                  <a16:creationId xmlns:a16="http://schemas.microsoft.com/office/drawing/2014/main" id="{E4E38811-44A5-9117-A3A5-212DC22EFB8B}"/>
                </a:ext>
              </a:extLst>
            </p:cNvPr>
            <p:cNvSpPr/>
            <p:nvPr/>
          </p:nvSpPr>
          <p:spPr>
            <a:xfrm>
              <a:off x="5773728" y="333375"/>
              <a:ext cx="1522776" cy="1522754"/>
            </a:xfrm>
            <a:custGeom>
              <a:avLst/>
              <a:gdLst>
                <a:gd name="connsiteX0" fmla="*/ 0 w 1522776"/>
                <a:gd name="connsiteY0" fmla="*/ 0 h 1522754"/>
                <a:gd name="connsiteX1" fmla="*/ 1522776 w 1522776"/>
                <a:gd name="connsiteY1" fmla="*/ 0 h 1522754"/>
                <a:gd name="connsiteX2" fmla="*/ 1522776 w 1522776"/>
                <a:gd name="connsiteY2" fmla="*/ 1522754 h 1522754"/>
                <a:gd name="connsiteX3" fmla="*/ 0 w 1522776"/>
                <a:gd name="connsiteY3" fmla="*/ 1522754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2776" h="1522754">
                  <a:moveTo>
                    <a:pt x="0" y="0"/>
                  </a:moveTo>
                  <a:lnTo>
                    <a:pt x="1522776" y="0"/>
                  </a:lnTo>
                  <a:lnTo>
                    <a:pt x="1522776" y="1522754"/>
                  </a:lnTo>
                  <a:lnTo>
                    <a:pt x="0" y="1522754"/>
                  </a:lnTo>
                  <a:close/>
                </a:path>
              </a:pathLst>
            </a:custGeom>
            <a:solidFill>
              <a:srgbClr val="015945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28" name="Freeform: Shape 12">
              <a:extLst>
                <a:ext uri="{FF2B5EF4-FFF2-40B4-BE49-F238E27FC236}">
                  <a16:creationId xmlns:a16="http://schemas.microsoft.com/office/drawing/2014/main" id="{ED0093DE-03D6-8D05-3BA6-FE87388AB6A0}"/>
                </a:ext>
              </a:extLst>
            </p:cNvPr>
            <p:cNvSpPr/>
            <p:nvPr/>
          </p:nvSpPr>
          <p:spPr>
            <a:xfrm>
              <a:off x="5773728" y="4901637"/>
              <a:ext cx="1522776" cy="1522754"/>
            </a:xfrm>
            <a:custGeom>
              <a:avLst/>
              <a:gdLst>
                <a:gd name="connsiteX0" fmla="*/ 0 w 1522776"/>
                <a:gd name="connsiteY0" fmla="*/ 0 h 1522754"/>
                <a:gd name="connsiteX1" fmla="*/ 1522776 w 1522776"/>
                <a:gd name="connsiteY1" fmla="*/ 0 h 1522754"/>
                <a:gd name="connsiteX2" fmla="*/ 1522776 w 1522776"/>
                <a:gd name="connsiteY2" fmla="*/ 1522754 h 1522754"/>
                <a:gd name="connsiteX3" fmla="*/ 0 w 1522776"/>
                <a:gd name="connsiteY3" fmla="*/ 1522754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2776" h="1522754">
                  <a:moveTo>
                    <a:pt x="0" y="0"/>
                  </a:moveTo>
                  <a:lnTo>
                    <a:pt x="1522776" y="0"/>
                  </a:lnTo>
                  <a:lnTo>
                    <a:pt x="1522776" y="1522754"/>
                  </a:lnTo>
                  <a:lnTo>
                    <a:pt x="0" y="1522754"/>
                  </a:lnTo>
                  <a:close/>
                </a:path>
              </a:pathLst>
            </a:custGeom>
            <a:solidFill>
              <a:schemeClr val="accent5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29" name="Freeform: Shape 13">
              <a:extLst>
                <a:ext uri="{FF2B5EF4-FFF2-40B4-BE49-F238E27FC236}">
                  <a16:creationId xmlns:a16="http://schemas.microsoft.com/office/drawing/2014/main" id="{EC9C4244-336E-6F42-2B55-C113E0C41C91}"/>
                </a:ext>
              </a:extLst>
            </p:cNvPr>
            <p:cNvSpPr/>
            <p:nvPr/>
          </p:nvSpPr>
          <p:spPr>
            <a:xfrm>
              <a:off x="10342056" y="3378883"/>
              <a:ext cx="1522776" cy="1522754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chemeClr val="accent1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30" name="Freeform: Shape 14">
              <a:extLst>
                <a:ext uri="{FF2B5EF4-FFF2-40B4-BE49-F238E27FC236}">
                  <a16:creationId xmlns:a16="http://schemas.microsoft.com/office/drawing/2014/main" id="{3B666455-AAF2-5792-6C6C-F00AA3D1B375}"/>
                </a:ext>
              </a:extLst>
            </p:cNvPr>
            <p:cNvSpPr/>
            <p:nvPr/>
          </p:nvSpPr>
          <p:spPr>
            <a:xfrm>
              <a:off x="8819280" y="4901637"/>
              <a:ext cx="1522776" cy="1522754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chemeClr val="accent1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31" name="Freeform: Shape 15">
              <a:extLst>
                <a:ext uri="{FF2B5EF4-FFF2-40B4-BE49-F238E27FC236}">
                  <a16:creationId xmlns:a16="http://schemas.microsoft.com/office/drawing/2014/main" id="{FB3C70F2-FCF9-7B2C-8139-4A61BD3D1161}"/>
                </a:ext>
              </a:extLst>
            </p:cNvPr>
            <p:cNvSpPr/>
            <p:nvPr/>
          </p:nvSpPr>
          <p:spPr>
            <a:xfrm>
              <a:off x="7296504" y="333375"/>
              <a:ext cx="1522776" cy="3045508"/>
            </a:xfrm>
            <a:custGeom>
              <a:avLst/>
              <a:gdLst>
                <a:gd name="connsiteX0" fmla="*/ 761388 w 1522776"/>
                <a:gd name="connsiteY0" fmla="*/ 0 h 3045508"/>
                <a:gd name="connsiteX1" fmla="*/ 761388 w 1522776"/>
                <a:gd name="connsiteY1" fmla="*/ 0 h 3045508"/>
                <a:gd name="connsiteX2" fmla="*/ 0 w 1522776"/>
                <a:gd name="connsiteY2" fmla="*/ 761377 h 3045508"/>
                <a:gd name="connsiteX3" fmla="*/ 0 w 1522776"/>
                <a:gd name="connsiteY3" fmla="*/ 2284132 h 3045508"/>
                <a:gd name="connsiteX4" fmla="*/ 761388 w 1522776"/>
                <a:gd name="connsiteY4" fmla="*/ 3045509 h 3045508"/>
                <a:gd name="connsiteX5" fmla="*/ 1522776 w 1522776"/>
                <a:gd name="connsiteY5" fmla="*/ 2284132 h 3045508"/>
                <a:gd name="connsiteX6" fmla="*/ 1522776 w 1522776"/>
                <a:gd name="connsiteY6" fmla="*/ 761377 h 3045508"/>
                <a:gd name="connsiteX7" fmla="*/ 761388 w 1522776"/>
                <a:gd name="connsiteY7" fmla="*/ 0 h 304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2776" h="3045508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lnTo>
                    <a:pt x="0" y="2284132"/>
                  </a:lnTo>
                  <a:cubicBezTo>
                    <a:pt x="0" y="2704792"/>
                    <a:pt x="340721" y="3045509"/>
                    <a:pt x="761388" y="3045509"/>
                  </a:cubicBezTo>
                  <a:cubicBezTo>
                    <a:pt x="1182055" y="3045509"/>
                    <a:pt x="1522776" y="2704792"/>
                    <a:pt x="1522776" y="2284132"/>
                  </a:cubicBezTo>
                  <a:lnTo>
                    <a:pt x="1522776" y="761377"/>
                  </a:ln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chemeClr val="accent5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32" name="Freeform: Shape 16">
              <a:extLst>
                <a:ext uri="{FF2B5EF4-FFF2-40B4-BE49-F238E27FC236}">
                  <a16:creationId xmlns:a16="http://schemas.microsoft.com/office/drawing/2014/main" id="{4B785E94-9163-6B4F-FC21-CE09425DE113}"/>
                </a:ext>
              </a:extLst>
            </p:cNvPr>
            <p:cNvSpPr/>
            <p:nvPr/>
          </p:nvSpPr>
          <p:spPr>
            <a:xfrm>
              <a:off x="7296504" y="1856129"/>
              <a:ext cx="1522776" cy="3045508"/>
            </a:xfrm>
            <a:custGeom>
              <a:avLst/>
              <a:gdLst>
                <a:gd name="connsiteX0" fmla="*/ 761388 w 1522776"/>
                <a:gd name="connsiteY0" fmla="*/ 0 h 3045508"/>
                <a:gd name="connsiteX1" fmla="*/ 761388 w 1522776"/>
                <a:gd name="connsiteY1" fmla="*/ 0 h 3045508"/>
                <a:gd name="connsiteX2" fmla="*/ 0 w 1522776"/>
                <a:gd name="connsiteY2" fmla="*/ 761377 h 3045508"/>
                <a:gd name="connsiteX3" fmla="*/ 0 w 1522776"/>
                <a:gd name="connsiteY3" fmla="*/ 2284132 h 3045508"/>
                <a:gd name="connsiteX4" fmla="*/ 761388 w 1522776"/>
                <a:gd name="connsiteY4" fmla="*/ 3045509 h 3045508"/>
                <a:gd name="connsiteX5" fmla="*/ 1522776 w 1522776"/>
                <a:gd name="connsiteY5" fmla="*/ 2284132 h 3045508"/>
                <a:gd name="connsiteX6" fmla="*/ 1522776 w 1522776"/>
                <a:gd name="connsiteY6" fmla="*/ 761377 h 3045508"/>
                <a:gd name="connsiteX7" fmla="*/ 761388 w 1522776"/>
                <a:gd name="connsiteY7" fmla="*/ 0 h 304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2776" h="3045508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lnTo>
                    <a:pt x="0" y="2284132"/>
                  </a:lnTo>
                  <a:cubicBezTo>
                    <a:pt x="0" y="2704792"/>
                    <a:pt x="340721" y="3045509"/>
                    <a:pt x="761388" y="3045509"/>
                  </a:cubicBezTo>
                  <a:cubicBezTo>
                    <a:pt x="1182055" y="3045509"/>
                    <a:pt x="1522776" y="2704792"/>
                    <a:pt x="1522776" y="2284132"/>
                  </a:cubicBezTo>
                  <a:lnTo>
                    <a:pt x="1522776" y="761377"/>
                  </a:ln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chemeClr val="accent1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33" name="Freeform: Shape 17">
              <a:extLst>
                <a:ext uri="{FF2B5EF4-FFF2-40B4-BE49-F238E27FC236}">
                  <a16:creationId xmlns:a16="http://schemas.microsoft.com/office/drawing/2014/main" id="{04A2D820-F0A2-9E3B-B759-F43A948BD97B}"/>
                </a:ext>
              </a:extLst>
            </p:cNvPr>
            <p:cNvSpPr/>
            <p:nvPr/>
          </p:nvSpPr>
          <p:spPr>
            <a:xfrm>
              <a:off x="7296504" y="1856129"/>
              <a:ext cx="1522776" cy="1522754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chemeClr val="bg2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</p:grpSp>
      <p:pic>
        <p:nvPicPr>
          <p:cNvPr id="20" name="NHN-logo">
            <a:extLst>
              <a:ext uri="{FF2B5EF4-FFF2-40B4-BE49-F238E27FC236}">
                <a16:creationId xmlns:a16="http://schemas.microsoft.com/office/drawing/2014/main" id="{585F24B2-94B4-D7C5-8827-F658FF568A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835" y="333378"/>
            <a:ext cx="2160000" cy="186065"/>
          </a:xfrm>
          <a:prstGeom prst="rect">
            <a:avLst/>
          </a:prstGeom>
        </p:spPr>
      </p:pic>
      <p:grpSp>
        <p:nvGrpSpPr>
          <p:cNvPr id="41" name="Tips">
            <a:extLst>
              <a:ext uri="{FF2B5EF4-FFF2-40B4-BE49-F238E27FC236}">
                <a16:creationId xmlns:a16="http://schemas.microsoft.com/office/drawing/2014/main" id="{C98DBD0A-A60B-598B-9E4C-F5EF5B7EB6B5}"/>
              </a:ext>
            </a:extLst>
          </p:cNvPr>
          <p:cNvGrpSpPr/>
          <p:nvPr userDrawn="1"/>
        </p:nvGrpSpPr>
        <p:grpSpPr>
          <a:xfrm>
            <a:off x="12395200" y="-3396"/>
            <a:ext cx="2159000" cy="6829495"/>
            <a:chOff x="12395200" y="-3396"/>
            <a:chExt cx="2159000" cy="682949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B7C6020-5203-596C-6950-98238EDA1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 userDrawn="1"/>
          </p:nvSpPr>
          <p:spPr>
            <a:xfrm>
              <a:off x="12395200" y="-3396"/>
              <a:ext cx="2159000" cy="68294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0000" tIns="180000" rIns="180000" bIns="180000" rtlCol="0">
              <a:noAutofit/>
            </a:bodyPr>
            <a:lstStyle/>
            <a:p>
              <a:pPr algn="l"/>
              <a:r>
                <a:rPr lang="en-NO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Tips</a:t>
              </a:r>
            </a:p>
            <a:p>
              <a:pPr algn="l"/>
              <a:endParaRPr lang="en-NO" sz="12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l"/>
              <a:r>
                <a:rPr lang="en-NO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Malen er egnet dersom du ikke har behov for bilde eller andre grafiske elementer.</a:t>
              </a:r>
            </a:p>
            <a:p>
              <a:pPr algn="l"/>
              <a:endParaRPr lang="en-NO" sz="12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l"/>
              <a:r>
                <a:rPr lang="en-NO" sz="1200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Designelementet </a:t>
              </a:r>
              <a:r>
                <a:rPr lang="en-NO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til høyre er </a:t>
              </a:r>
              <a:r>
                <a:rPr lang="en-NO" sz="1200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statiske</a:t>
              </a:r>
              <a:r>
                <a:rPr lang="en-NO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og kan ikke endres.</a:t>
              </a:r>
            </a:p>
            <a:p>
              <a:pPr algn="l"/>
              <a:endParaRPr lang="en-NO" sz="12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l"/>
              <a:r>
                <a:rPr lang="en-NO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Tekstfargen kan endres. Egnede farger: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053450F-F261-C827-C1F7-16D25ACD4607}"/>
                </a:ext>
              </a:extLst>
            </p:cNvPr>
            <p:cNvGrpSpPr/>
            <p:nvPr userDrawn="1"/>
          </p:nvGrpSpPr>
          <p:grpSpPr>
            <a:xfrm>
              <a:off x="12601598" y="2666085"/>
              <a:ext cx="472882" cy="180000"/>
              <a:chOff x="12601598" y="1219535"/>
              <a:chExt cx="472882" cy="180000"/>
            </a:xfrm>
          </p:grpSpPr>
          <p:sp>
            <p:nvSpPr>
              <p:cNvPr id="45" name="Grønn 2">
                <a:extLst>
                  <a:ext uri="{FF2B5EF4-FFF2-40B4-BE49-F238E27FC236}">
                    <a16:creationId xmlns:a16="http://schemas.microsoft.com/office/drawing/2014/main" id="{222E5D2C-835F-FBB6-ED68-EDC6735FB73E}"/>
                  </a:ext>
                </a:extLst>
              </p:cNvPr>
              <p:cNvSpPr/>
              <p:nvPr userDrawn="1"/>
            </p:nvSpPr>
            <p:spPr>
              <a:xfrm rot="5400000">
                <a:off x="12601598" y="1219535"/>
                <a:ext cx="180000" cy="180000"/>
              </a:xfrm>
              <a:prstGeom prst="ellipse">
                <a:avLst/>
              </a:prstGeom>
              <a:solidFill>
                <a:schemeClr val="accent5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Grønn 1">
                <a:extLst>
                  <a:ext uri="{FF2B5EF4-FFF2-40B4-BE49-F238E27FC236}">
                    <a16:creationId xmlns:a16="http://schemas.microsoft.com/office/drawing/2014/main" id="{56289B32-904E-8130-355A-6E0FE04936E6}"/>
                  </a:ext>
                </a:extLst>
              </p:cNvPr>
              <p:cNvSpPr/>
              <p:nvPr userDrawn="1"/>
            </p:nvSpPr>
            <p:spPr>
              <a:xfrm rot="5400000">
                <a:off x="12894480" y="1219535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80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053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lys grøn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53D32CF-2FBA-6051-9E4B-2500038F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6893D6B5-EFFB-0B1D-27B7-23D2D0FF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99" y="1916116"/>
            <a:ext cx="7197592" cy="4213222"/>
          </a:xfrm>
        </p:spPr>
        <p:txBody>
          <a:bodyPr/>
          <a:lstStyle>
            <a:lvl1pPr marL="215989" indent="-216000">
              <a:lnSpc>
                <a:spcPct val="100000"/>
              </a:lnSpc>
              <a:spcBef>
                <a:spcPts val="550"/>
              </a:spcBef>
              <a:buClr>
                <a:srgbClr val="015945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buClr>
                <a:srgbClr val="015945"/>
              </a:buClr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rgbClr val="015945"/>
              </a:buClr>
              <a:defRPr>
                <a:solidFill>
                  <a:schemeClr val="tx2"/>
                </a:solidFill>
              </a:defRPr>
            </a:lvl3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6" name="NHN-logo">
            <a:extLst>
              <a:ext uri="{FF2B5EF4-FFF2-40B4-BE49-F238E27FC236}">
                <a16:creationId xmlns:a16="http://schemas.microsoft.com/office/drawing/2014/main" id="{742C9D0F-D298-34DB-F9A1-0A3C167A4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0" y="6508164"/>
            <a:ext cx="1247859" cy="10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3BDA52-85A1-7362-7323-DD083B2BC7C7}"/>
              </a:ext>
            </a:extLst>
          </p:cNvPr>
          <p:cNvSpPr txBox="1"/>
          <p:nvPr userDrawn="1"/>
        </p:nvSpPr>
        <p:spPr>
          <a:xfrm>
            <a:off x="12395200" y="-3396"/>
            <a:ext cx="2159000" cy="6829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spesiallaget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kulepunkt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Dersom det 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ønskelig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tall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velges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dette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fra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kulepunktverktøyet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verktøylinjen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b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ersom det er ønskelig med designelemter på lysbildet, kan designelementene kopieres fra 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 </a:t>
            </a:r>
            <a:r>
              <a:rPr lang="nb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Veiledning,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visuelle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ressurser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bruk.  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Hvis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agenda/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innholdslisten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skal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ligge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spalter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utvid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tekstboksen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høyre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marg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kolonner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verktøylinjen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toppen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F078CD4-1AA3-4890-B866-0A81EDD0DD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560300" y="4946163"/>
            <a:ext cx="1828800" cy="12573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39334D4E-7996-4986-A4F1-5DB649295CE6}"/>
              </a:ext>
            </a:extLst>
          </p:cNvPr>
          <p:cNvSpPr/>
          <p:nvPr userDrawn="1"/>
        </p:nvSpPr>
        <p:spPr>
          <a:xfrm>
            <a:off x="13515139" y="5474368"/>
            <a:ext cx="637674" cy="65497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0929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53D32CF-2FBA-6051-9E4B-2500038F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6893D6B5-EFFB-0B1D-27B7-23D2D0FF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99" y="1916116"/>
            <a:ext cx="7197592" cy="4213222"/>
          </a:xfrm>
        </p:spPr>
        <p:txBody>
          <a:bodyPr/>
          <a:lstStyle>
            <a:lvl1pPr marL="215989" indent="-216000">
              <a:lnSpc>
                <a:spcPct val="100000"/>
              </a:lnSpc>
              <a:spcBef>
                <a:spcPts val="55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accent5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accent5"/>
              </a:buClr>
              <a:defRPr>
                <a:solidFill>
                  <a:schemeClr val="bg1"/>
                </a:solidFill>
              </a:defRPr>
            </a:lvl3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NHN-logo">
            <a:extLst>
              <a:ext uri="{FF2B5EF4-FFF2-40B4-BE49-F238E27FC236}">
                <a16:creationId xmlns:a16="http://schemas.microsoft.com/office/drawing/2014/main" id="{1F4673A8-F418-39FD-AE0B-7CC6E3648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810" y="6508164"/>
            <a:ext cx="1253755" cy="108000"/>
          </a:xfrm>
          <a:prstGeom prst="rect">
            <a:avLst/>
          </a:prstGeom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40E1462A-BCCC-48BF-9A7A-EF2B29A5B9E7}"/>
              </a:ext>
            </a:extLst>
          </p:cNvPr>
          <p:cNvSpPr txBox="1"/>
          <p:nvPr userDrawn="1"/>
        </p:nvSpPr>
        <p:spPr>
          <a:xfrm>
            <a:off x="12395200" y="-3384"/>
            <a:ext cx="2159000" cy="6829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spesiallaget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kulepunkt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Dersom det er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ønskelig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tall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velges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dette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fra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kulepunktverktøyet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verktøylinjen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b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ersom det er ønskelig med designelemter på lysbildet, kan designelementene kopieres fra 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presentasjonen </a:t>
            </a:r>
            <a:r>
              <a:rPr lang="nb-NO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Veiledning,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visuelle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ressurser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bruk.  </a:t>
            </a:r>
          </a:p>
          <a:p>
            <a:pPr algn="l"/>
            <a:endParaRPr lang="en-GB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Hvis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agenda/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innholdslisten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skal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ligge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spalter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utvid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tekstboksen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høyre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marg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velg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kolonner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verktøylinjen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toppen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92A8A630-0F14-4B9C-A870-E88AF1396A8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560300" y="4946175"/>
            <a:ext cx="1828800" cy="1257300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68C8B326-3CC3-44B3-97EF-FF095E68BB29}"/>
              </a:ext>
            </a:extLst>
          </p:cNvPr>
          <p:cNvSpPr/>
          <p:nvPr userDrawn="1"/>
        </p:nvSpPr>
        <p:spPr>
          <a:xfrm>
            <a:off x="13515139" y="5474368"/>
            <a:ext cx="637674" cy="65497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5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aside alt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C1491F4-5B04-6C02-8062-0652499F8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196" y="1916115"/>
            <a:ext cx="7197592" cy="421322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B755A4F-BAF1-5117-2299-F45F4FB75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196" y="1341437"/>
            <a:ext cx="7197592" cy="37560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NO"/>
          </a:p>
        </p:txBody>
      </p:sp>
      <p:grpSp>
        <p:nvGrpSpPr>
          <p:cNvPr id="38" name="Grafiske elementer">
            <a:extLst>
              <a:ext uri="{FF2B5EF4-FFF2-40B4-BE49-F238E27FC236}">
                <a16:creationId xmlns:a16="http://schemas.microsoft.com/office/drawing/2014/main" id="{06AF0833-C30B-4490-2C5B-B73C128DF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965039" y="3381519"/>
            <a:ext cx="2898732" cy="2898773"/>
            <a:chOff x="8947471" y="3625853"/>
            <a:chExt cx="2898732" cy="2898773"/>
          </a:xfrm>
        </p:grpSpPr>
        <p:sp>
          <p:nvSpPr>
            <p:cNvPr id="39" name="Freeform: Shape 3">
              <a:extLst>
                <a:ext uri="{FF2B5EF4-FFF2-40B4-BE49-F238E27FC236}">
                  <a16:creationId xmlns:a16="http://schemas.microsoft.com/office/drawing/2014/main" id="{46CE3A4F-834E-20AD-6110-D421AD15C06D}"/>
                </a:ext>
              </a:extLst>
            </p:cNvPr>
            <p:cNvSpPr/>
            <p:nvPr userDrawn="1"/>
          </p:nvSpPr>
          <p:spPr>
            <a:xfrm rot="5400000">
              <a:off x="10759167" y="5437591"/>
              <a:ext cx="1449387" cy="724683"/>
            </a:xfrm>
            <a:custGeom>
              <a:avLst/>
              <a:gdLst>
                <a:gd name="connsiteX0" fmla="*/ 761388 w 3045552"/>
                <a:gd name="connsiteY0" fmla="*/ 0 h 1522754"/>
                <a:gd name="connsiteX1" fmla="*/ 2284165 w 3045552"/>
                <a:gd name="connsiteY1" fmla="*/ 0 h 1522754"/>
                <a:gd name="connsiteX2" fmla="*/ 3045553 w 3045552"/>
                <a:gd name="connsiteY2" fmla="*/ 761377 h 1522754"/>
                <a:gd name="connsiteX3" fmla="*/ 2284165 w 3045552"/>
                <a:gd name="connsiteY3" fmla="*/ 1522754 h 1522754"/>
                <a:gd name="connsiteX4" fmla="*/ 761388 w 3045552"/>
                <a:gd name="connsiteY4" fmla="*/ 1522754 h 1522754"/>
                <a:gd name="connsiteX5" fmla="*/ 0 w 3045552"/>
                <a:gd name="connsiteY5" fmla="*/ 761377 h 1522754"/>
                <a:gd name="connsiteX6" fmla="*/ 761388 w 3045552"/>
                <a:gd name="connsiteY6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5552" h="1522754">
                  <a:moveTo>
                    <a:pt x="761388" y="0"/>
                  </a:moveTo>
                  <a:lnTo>
                    <a:pt x="2284165" y="0"/>
                  </a:lnTo>
                  <a:cubicBezTo>
                    <a:pt x="2704831" y="0"/>
                    <a:pt x="3045553" y="340716"/>
                    <a:pt x="3045553" y="761377"/>
                  </a:cubicBezTo>
                  <a:cubicBezTo>
                    <a:pt x="3045553" y="1182038"/>
                    <a:pt x="2704831" y="1522754"/>
                    <a:pt x="2284165" y="1522754"/>
                  </a:cubicBezTo>
                  <a:lnTo>
                    <a:pt x="761388" y="1522754"/>
                  </a:lnTo>
                  <a:cubicBezTo>
                    <a:pt x="340721" y="1522754"/>
                    <a:pt x="0" y="1182038"/>
                    <a:pt x="0" y="761377"/>
                  </a:cubicBezTo>
                  <a:cubicBezTo>
                    <a:pt x="0" y="340716"/>
                    <a:pt x="340721" y="0"/>
                    <a:pt x="761388" y="0"/>
                  </a:cubicBezTo>
                </a:path>
              </a:pathLst>
            </a:custGeom>
            <a:solidFill>
              <a:schemeClr val="accent1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0" name="Freeform: Shape 4">
              <a:extLst>
                <a:ext uri="{FF2B5EF4-FFF2-40B4-BE49-F238E27FC236}">
                  <a16:creationId xmlns:a16="http://schemas.microsoft.com/office/drawing/2014/main" id="{216D158C-627C-7756-8584-33A5F1C2C093}"/>
                </a:ext>
              </a:extLst>
            </p:cNvPr>
            <p:cNvSpPr/>
            <p:nvPr userDrawn="1"/>
          </p:nvSpPr>
          <p:spPr>
            <a:xfrm rot="5400000">
              <a:off x="10396831" y="3625858"/>
              <a:ext cx="724693" cy="724683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chemeClr val="accent5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1" name="Freeform: Shape 5">
              <a:extLst>
                <a:ext uri="{FF2B5EF4-FFF2-40B4-BE49-F238E27FC236}">
                  <a16:creationId xmlns:a16="http://schemas.microsoft.com/office/drawing/2014/main" id="{337C476E-7A4D-09CB-D097-633D37B1D960}"/>
                </a:ext>
              </a:extLst>
            </p:cNvPr>
            <p:cNvSpPr/>
            <p:nvPr userDrawn="1"/>
          </p:nvSpPr>
          <p:spPr>
            <a:xfrm rot="5400000">
              <a:off x="10396831" y="5075244"/>
              <a:ext cx="724693" cy="724683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chemeClr val="bg2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52" name="Freeform: Shape 6">
              <a:extLst>
                <a:ext uri="{FF2B5EF4-FFF2-40B4-BE49-F238E27FC236}">
                  <a16:creationId xmlns:a16="http://schemas.microsoft.com/office/drawing/2014/main" id="{4C7791F5-5DD8-7B3D-8813-46B38186BD6F}"/>
                </a:ext>
              </a:extLst>
            </p:cNvPr>
            <p:cNvSpPr/>
            <p:nvPr userDrawn="1"/>
          </p:nvSpPr>
          <p:spPr>
            <a:xfrm rot="5400000">
              <a:off x="9672149" y="5075245"/>
              <a:ext cx="724693" cy="724683"/>
            </a:xfrm>
            <a:custGeom>
              <a:avLst/>
              <a:gdLst>
                <a:gd name="connsiteX0" fmla="*/ 0 w 1522776"/>
                <a:gd name="connsiteY0" fmla="*/ 0 h 1522754"/>
                <a:gd name="connsiteX1" fmla="*/ 1522776 w 1522776"/>
                <a:gd name="connsiteY1" fmla="*/ 0 h 1522754"/>
                <a:gd name="connsiteX2" fmla="*/ 1522776 w 1522776"/>
                <a:gd name="connsiteY2" fmla="*/ 1522754 h 1522754"/>
                <a:gd name="connsiteX3" fmla="*/ 0 w 1522776"/>
                <a:gd name="connsiteY3" fmla="*/ 1522754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2776" h="1522754">
                  <a:moveTo>
                    <a:pt x="0" y="0"/>
                  </a:moveTo>
                  <a:lnTo>
                    <a:pt x="1522776" y="0"/>
                  </a:lnTo>
                  <a:lnTo>
                    <a:pt x="1522776" y="1522754"/>
                  </a:lnTo>
                  <a:lnTo>
                    <a:pt x="0" y="1522754"/>
                  </a:lnTo>
                  <a:close/>
                </a:path>
              </a:pathLst>
            </a:custGeom>
            <a:solidFill>
              <a:srgbClr val="38807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53" name="Freeform: Shape 7">
              <a:extLst>
                <a:ext uri="{FF2B5EF4-FFF2-40B4-BE49-F238E27FC236}">
                  <a16:creationId xmlns:a16="http://schemas.microsoft.com/office/drawing/2014/main" id="{03903580-0A10-B313-203A-638641D9D898}"/>
                </a:ext>
              </a:extLst>
            </p:cNvPr>
            <p:cNvSpPr/>
            <p:nvPr userDrawn="1"/>
          </p:nvSpPr>
          <p:spPr>
            <a:xfrm rot="5400000">
              <a:off x="11121514" y="3625858"/>
              <a:ext cx="724693" cy="724683"/>
            </a:xfrm>
            <a:custGeom>
              <a:avLst/>
              <a:gdLst>
                <a:gd name="connsiteX0" fmla="*/ 0 w 1522776"/>
                <a:gd name="connsiteY0" fmla="*/ 0 h 1522754"/>
                <a:gd name="connsiteX1" fmla="*/ 1522776 w 1522776"/>
                <a:gd name="connsiteY1" fmla="*/ 0 h 1522754"/>
                <a:gd name="connsiteX2" fmla="*/ 1522776 w 1522776"/>
                <a:gd name="connsiteY2" fmla="*/ 1522754 h 1522754"/>
                <a:gd name="connsiteX3" fmla="*/ 0 w 1522776"/>
                <a:gd name="connsiteY3" fmla="*/ 1522754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2776" h="1522754">
                  <a:moveTo>
                    <a:pt x="0" y="0"/>
                  </a:moveTo>
                  <a:lnTo>
                    <a:pt x="1522776" y="0"/>
                  </a:lnTo>
                  <a:lnTo>
                    <a:pt x="1522776" y="1522754"/>
                  </a:lnTo>
                  <a:lnTo>
                    <a:pt x="0" y="1522754"/>
                  </a:lnTo>
                  <a:close/>
                </a:path>
              </a:pathLst>
            </a:custGeom>
            <a:solidFill>
              <a:srgbClr val="38807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54" name="Freeform: Shape 8">
              <a:extLst>
                <a:ext uri="{FF2B5EF4-FFF2-40B4-BE49-F238E27FC236}">
                  <a16:creationId xmlns:a16="http://schemas.microsoft.com/office/drawing/2014/main" id="{407664E4-57AA-A5AC-600E-D90435BE8CB7}"/>
                </a:ext>
              </a:extLst>
            </p:cNvPr>
            <p:cNvSpPr/>
            <p:nvPr userDrawn="1"/>
          </p:nvSpPr>
          <p:spPr>
            <a:xfrm rot="5400000">
              <a:off x="9672149" y="5799938"/>
              <a:ext cx="724693" cy="724683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chemeClr val="accent1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55" name="Freeform: Shape 9">
              <a:extLst>
                <a:ext uri="{FF2B5EF4-FFF2-40B4-BE49-F238E27FC236}">
                  <a16:creationId xmlns:a16="http://schemas.microsoft.com/office/drawing/2014/main" id="{903BCDB7-03BC-D3F5-F8C0-1E885F5BD958}"/>
                </a:ext>
              </a:extLst>
            </p:cNvPr>
            <p:cNvSpPr/>
            <p:nvPr userDrawn="1"/>
          </p:nvSpPr>
          <p:spPr>
            <a:xfrm rot="5400000">
              <a:off x="8947466" y="5075245"/>
              <a:ext cx="724693" cy="724683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chemeClr val="accent1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56" name="Freeform: Shape 10">
              <a:extLst>
                <a:ext uri="{FF2B5EF4-FFF2-40B4-BE49-F238E27FC236}">
                  <a16:creationId xmlns:a16="http://schemas.microsoft.com/office/drawing/2014/main" id="{24642B1B-685E-E085-8133-4A7D5268E050}"/>
                </a:ext>
              </a:extLst>
            </p:cNvPr>
            <p:cNvSpPr/>
            <p:nvPr userDrawn="1"/>
          </p:nvSpPr>
          <p:spPr>
            <a:xfrm rot="5400000">
              <a:off x="10759173" y="3988210"/>
              <a:ext cx="724693" cy="1449366"/>
            </a:xfrm>
            <a:custGeom>
              <a:avLst/>
              <a:gdLst>
                <a:gd name="connsiteX0" fmla="*/ 761388 w 1522776"/>
                <a:gd name="connsiteY0" fmla="*/ 0 h 3045508"/>
                <a:gd name="connsiteX1" fmla="*/ 761388 w 1522776"/>
                <a:gd name="connsiteY1" fmla="*/ 0 h 3045508"/>
                <a:gd name="connsiteX2" fmla="*/ 0 w 1522776"/>
                <a:gd name="connsiteY2" fmla="*/ 761377 h 3045508"/>
                <a:gd name="connsiteX3" fmla="*/ 0 w 1522776"/>
                <a:gd name="connsiteY3" fmla="*/ 2284132 h 3045508"/>
                <a:gd name="connsiteX4" fmla="*/ 761388 w 1522776"/>
                <a:gd name="connsiteY4" fmla="*/ 3045509 h 3045508"/>
                <a:gd name="connsiteX5" fmla="*/ 1522776 w 1522776"/>
                <a:gd name="connsiteY5" fmla="*/ 2284132 h 3045508"/>
                <a:gd name="connsiteX6" fmla="*/ 1522776 w 1522776"/>
                <a:gd name="connsiteY6" fmla="*/ 761377 h 3045508"/>
                <a:gd name="connsiteX7" fmla="*/ 761388 w 1522776"/>
                <a:gd name="connsiteY7" fmla="*/ 0 h 304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2776" h="3045508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lnTo>
                    <a:pt x="0" y="2284132"/>
                  </a:lnTo>
                  <a:cubicBezTo>
                    <a:pt x="0" y="2704792"/>
                    <a:pt x="340721" y="3045509"/>
                    <a:pt x="761388" y="3045509"/>
                  </a:cubicBezTo>
                  <a:cubicBezTo>
                    <a:pt x="1182055" y="3045509"/>
                    <a:pt x="1522776" y="2704792"/>
                    <a:pt x="1522776" y="2284132"/>
                  </a:cubicBezTo>
                  <a:lnTo>
                    <a:pt x="1522776" y="761377"/>
                  </a:ln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chemeClr val="accent5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57" name="Freeform: Shape 12">
              <a:extLst>
                <a:ext uri="{FF2B5EF4-FFF2-40B4-BE49-F238E27FC236}">
                  <a16:creationId xmlns:a16="http://schemas.microsoft.com/office/drawing/2014/main" id="{89A02ED7-82DA-1564-37D8-F059250269EC}"/>
                </a:ext>
              </a:extLst>
            </p:cNvPr>
            <p:cNvSpPr/>
            <p:nvPr userDrawn="1"/>
          </p:nvSpPr>
          <p:spPr>
            <a:xfrm rot="5400000">
              <a:off x="10034490" y="3988210"/>
              <a:ext cx="724693" cy="1449366"/>
            </a:xfrm>
            <a:custGeom>
              <a:avLst/>
              <a:gdLst>
                <a:gd name="connsiteX0" fmla="*/ 761388 w 1522776"/>
                <a:gd name="connsiteY0" fmla="*/ 0 h 3045508"/>
                <a:gd name="connsiteX1" fmla="*/ 761388 w 1522776"/>
                <a:gd name="connsiteY1" fmla="*/ 0 h 3045508"/>
                <a:gd name="connsiteX2" fmla="*/ 0 w 1522776"/>
                <a:gd name="connsiteY2" fmla="*/ 761377 h 3045508"/>
                <a:gd name="connsiteX3" fmla="*/ 0 w 1522776"/>
                <a:gd name="connsiteY3" fmla="*/ 2284132 h 3045508"/>
                <a:gd name="connsiteX4" fmla="*/ 761388 w 1522776"/>
                <a:gd name="connsiteY4" fmla="*/ 3045509 h 3045508"/>
                <a:gd name="connsiteX5" fmla="*/ 1522776 w 1522776"/>
                <a:gd name="connsiteY5" fmla="*/ 2284132 h 3045508"/>
                <a:gd name="connsiteX6" fmla="*/ 1522776 w 1522776"/>
                <a:gd name="connsiteY6" fmla="*/ 761377 h 3045508"/>
                <a:gd name="connsiteX7" fmla="*/ 761388 w 1522776"/>
                <a:gd name="connsiteY7" fmla="*/ 0 h 304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2776" h="3045508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lnTo>
                    <a:pt x="0" y="2284132"/>
                  </a:lnTo>
                  <a:cubicBezTo>
                    <a:pt x="0" y="2704792"/>
                    <a:pt x="340721" y="3045509"/>
                    <a:pt x="761388" y="3045509"/>
                  </a:cubicBezTo>
                  <a:cubicBezTo>
                    <a:pt x="1182055" y="3045509"/>
                    <a:pt x="1522776" y="2704792"/>
                    <a:pt x="1522776" y="2284132"/>
                  </a:cubicBezTo>
                  <a:lnTo>
                    <a:pt x="1522776" y="761377"/>
                  </a:ln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chemeClr val="accent1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58" name="Freeform: Shape 13">
              <a:extLst>
                <a:ext uri="{FF2B5EF4-FFF2-40B4-BE49-F238E27FC236}">
                  <a16:creationId xmlns:a16="http://schemas.microsoft.com/office/drawing/2014/main" id="{4A88D015-370B-37DD-9EFF-392D3B1772D9}"/>
                </a:ext>
              </a:extLst>
            </p:cNvPr>
            <p:cNvSpPr/>
            <p:nvPr userDrawn="1"/>
          </p:nvSpPr>
          <p:spPr>
            <a:xfrm rot="5400000">
              <a:off x="10396831" y="4350552"/>
              <a:ext cx="724693" cy="724683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chemeClr val="bg2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pic>
        <p:nvPicPr>
          <p:cNvPr id="9" name="NHN-logo">
            <a:extLst>
              <a:ext uri="{FF2B5EF4-FFF2-40B4-BE49-F238E27FC236}">
                <a16:creationId xmlns:a16="http://schemas.microsoft.com/office/drawing/2014/main" id="{459DD69B-F8CE-20EA-DB94-13E5E1A10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0" y="6508164"/>
            <a:ext cx="1253755" cy="108000"/>
          </a:xfrm>
          <a:prstGeom prst="rect">
            <a:avLst/>
          </a:prstGeom>
        </p:spPr>
      </p:pic>
      <p:sp>
        <p:nvSpPr>
          <p:cNvPr id="11" name="Grønn 6">
            <a:extLst>
              <a:ext uri="{FF2B5EF4-FFF2-40B4-BE49-F238E27FC236}">
                <a16:creationId xmlns:a16="http://schemas.microsoft.com/office/drawing/2014/main" id="{6BD197D3-D03C-AC7A-6BCB-638E98BAC27F}"/>
              </a:ext>
            </a:extLst>
          </p:cNvPr>
          <p:cNvSpPr/>
          <p:nvPr/>
        </p:nvSpPr>
        <p:spPr>
          <a:xfrm rot="5400000">
            <a:off x="12598473" y="2539091"/>
            <a:ext cx="180000" cy="180000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latin typeface="Arial" panose="020B0604020202020204" pitchFamily="34" charset="0"/>
            </a:endParaRPr>
          </a:p>
        </p:txBody>
      </p:sp>
      <p:sp>
        <p:nvSpPr>
          <p:cNvPr id="12" name="Grønn 2">
            <a:extLst>
              <a:ext uri="{FF2B5EF4-FFF2-40B4-BE49-F238E27FC236}">
                <a16:creationId xmlns:a16="http://schemas.microsoft.com/office/drawing/2014/main" id="{6B895155-5E4F-B273-B8F6-7DEEE5114CBE}"/>
              </a:ext>
            </a:extLst>
          </p:cNvPr>
          <p:cNvSpPr/>
          <p:nvPr/>
        </p:nvSpPr>
        <p:spPr>
          <a:xfrm rot="5400000">
            <a:off x="12891745" y="2539091"/>
            <a:ext cx="180000" cy="180000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FBFD92-B4D7-F70C-EEB3-90D4CDDB2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95200" y="-3392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Tema-lysbilde-mal.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Det kan være effektfullt å utheve ett eller flere ord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en farge.</a:t>
            </a: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Fargene 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Lys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grønn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Primær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Grønn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nyanse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4 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er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godt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egnet</a:t>
            </a:r>
            <a:endParaRPr lang="en-GB" sz="1200" i="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Designelementene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nederst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til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høyre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er </a:t>
            </a:r>
            <a:r>
              <a:rPr lang="en-GB" sz="1200" i="1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statiske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endres</a:t>
            </a: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AB71C0-7EC8-D967-87C7-26F4C37F2DD8}"/>
              </a:ext>
            </a:extLst>
          </p:cNvPr>
          <p:cNvGrpSpPr/>
          <p:nvPr userDrawn="1"/>
        </p:nvGrpSpPr>
        <p:grpSpPr>
          <a:xfrm>
            <a:off x="12598473" y="2327192"/>
            <a:ext cx="473272" cy="180000"/>
            <a:chOff x="12598473" y="1954356"/>
            <a:chExt cx="473272" cy="180000"/>
          </a:xfrm>
        </p:grpSpPr>
        <p:sp>
          <p:nvSpPr>
            <p:cNvPr id="15" name="Grønn 6">
              <a:extLst>
                <a:ext uri="{FF2B5EF4-FFF2-40B4-BE49-F238E27FC236}">
                  <a16:creationId xmlns:a16="http://schemas.microsoft.com/office/drawing/2014/main" id="{3257B4EA-5184-50DE-719C-7A197DBF6DA8}"/>
                </a:ext>
              </a:extLst>
            </p:cNvPr>
            <p:cNvSpPr/>
            <p:nvPr userDrawn="1"/>
          </p:nvSpPr>
          <p:spPr>
            <a:xfrm rot="5400000">
              <a:off x="12598473" y="1954356"/>
              <a:ext cx="180000" cy="180000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1">
                <a:latin typeface="Arial" panose="020B0604020202020204" pitchFamily="34" charset="0"/>
              </a:endParaRPr>
            </a:p>
          </p:txBody>
        </p:sp>
        <p:sp>
          <p:nvSpPr>
            <p:cNvPr id="16" name="Grønn 2">
              <a:extLst>
                <a:ext uri="{FF2B5EF4-FFF2-40B4-BE49-F238E27FC236}">
                  <a16:creationId xmlns:a16="http://schemas.microsoft.com/office/drawing/2014/main" id="{6BA23CF5-F5CF-D848-4AFC-D014DBA54524}"/>
                </a:ext>
              </a:extLst>
            </p:cNvPr>
            <p:cNvSpPr/>
            <p:nvPr userDrawn="1"/>
          </p:nvSpPr>
          <p:spPr>
            <a:xfrm rot="5400000">
              <a:off x="12891745" y="1954356"/>
              <a:ext cx="180000" cy="180000"/>
            </a:xfrm>
            <a:prstGeom prst="ellipse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22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 alt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C1491F4-5B04-6C02-8062-0652499F8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196" y="1916115"/>
            <a:ext cx="7197592" cy="421322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B755A4F-BAF1-5117-2299-F45F4FB75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196" y="1341437"/>
            <a:ext cx="7197592" cy="37560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14825990-4497-3816-4BC2-B0D3BE0310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0688" y="1916113"/>
            <a:ext cx="3240000" cy="3240000"/>
          </a:xfrm>
          <a:prstGeom prst="ellipse">
            <a:avLst/>
          </a:prstGeom>
        </p:spPr>
        <p:txBody>
          <a:bodyPr lIns="180000" tIns="180000" rIns="180000" bIns="180000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10" name="Text Placeholder">
            <a:extLst>
              <a:ext uri="{FF2B5EF4-FFF2-40B4-BE49-F238E27FC236}">
                <a16:creationId xmlns:a16="http://schemas.microsoft.com/office/drawing/2014/main" id="{C97623BC-984F-0DA3-2D58-48EEB19A08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40688" y="5367214"/>
            <a:ext cx="3240000" cy="187359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NHN-logo">
            <a:extLst>
              <a:ext uri="{FF2B5EF4-FFF2-40B4-BE49-F238E27FC236}">
                <a16:creationId xmlns:a16="http://schemas.microsoft.com/office/drawing/2014/main" id="{459DD69B-F8CE-20EA-DB94-13E5E1A10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0" y="6508164"/>
            <a:ext cx="1253755" cy="108000"/>
          </a:xfrm>
          <a:prstGeom prst="rect">
            <a:avLst/>
          </a:prstGeom>
        </p:spPr>
      </p:pic>
      <p:sp>
        <p:nvSpPr>
          <p:cNvPr id="12" name="Grønn 6">
            <a:extLst>
              <a:ext uri="{FF2B5EF4-FFF2-40B4-BE49-F238E27FC236}">
                <a16:creationId xmlns:a16="http://schemas.microsoft.com/office/drawing/2014/main" id="{7BE4DDA0-BDD8-6D8F-D995-92F096DD738D}"/>
              </a:ext>
            </a:extLst>
          </p:cNvPr>
          <p:cNvSpPr/>
          <p:nvPr/>
        </p:nvSpPr>
        <p:spPr>
          <a:xfrm rot="5400000">
            <a:off x="12598473" y="2539091"/>
            <a:ext cx="180000" cy="180000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latin typeface="Arial" panose="020B0604020202020204" pitchFamily="34" charset="0"/>
            </a:endParaRPr>
          </a:p>
        </p:txBody>
      </p:sp>
      <p:sp>
        <p:nvSpPr>
          <p:cNvPr id="13" name="Grønn 2">
            <a:extLst>
              <a:ext uri="{FF2B5EF4-FFF2-40B4-BE49-F238E27FC236}">
                <a16:creationId xmlns:a16="http://schemas.microsoft.com/office/drawing/2014/main" id="{1AFF3329-2EBD-85DC-5FEC-85D654DCD6B3}"/>
              </a:ext>
            </a:extLst>
          </p:cNvPr>
          <p:cNvSpPr/>
          <p:nvPr/>
        </p:nvSpPr>
        <p:spPr>
          <a:xfrm rot="5400000">
            <a:off x="12891745" y="2539091"/>
            <a:ext cx="180000" cy="180000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130308-1F58-3272-FF29-2653204855E2}"/>
              </a:ext>
            </a:extLst>
          </p:cNvPr>
          <p:cNvSpPr txBox="1"/>
          <p:nvPr userDrawn="1"/>
        </p:nvSpPr>
        <p:spPr>
          <a:xfrm>
            <a:off x="12395200" y="7236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Tema-lysbilde-mal.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Det kan være effektfullt å utheve ett eller flere ord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en farge.</a:t>
            </a: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Fargene 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Lys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grønn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Primær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Grønn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nyanse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4 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er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godt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egnet</a:t>
            </a:r>
            <a:endParaRPr lang="en-GB" sz="1200" i="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denne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man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legge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inn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sirkelformet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Klikk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ikonet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bildeboksen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velg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ønsket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Dersom man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fyller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inn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vil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sirkelformen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vises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presentasjons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-modus.</a:t>
            </a: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Grønn 6">
            <a:extLst>
              <a:ext uri="{FF2B5EF4-FFF2-40B4-BE49-F238E27FC236}">
                <a16:creationId xmlns:a16="http://schemas.microsoft.com/office/drawing/2014/main" id="{9EB69452-171C-12C8-82CE-551BE031B926}"/>
              </a:ext>
            </a:extLst>
          </p:cNvPr>
          <p:cNvSpPr/>
          <p:nvPr userDrawn="1"/>
        </p:nvSpPr>
        <p:spPr>
          <a:xfrm rot="5400000">
            <a:off x="12598473" y="2278627"/>
            <a:ext cx="180000" cy="180000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1">
              <a:latin typeface="Arial" panose="020B0604020202020204" pitchFamily="34" charset="0"/>
            </a:endParaRPr>
          </a:p>
        </p:txBody>
      </p:sp>
      <p:sp>
        <p:nvSpPr>
          <p:cNvPr id="16" name="Grønn 2">
            <a:extLst>
              <a:ext uri="{FF2B5EF4-FFF2-40B4-BE49-F238E27FC236}">
                <a16:creationId xmlns:a16="http://schemas.microsoft.com/office/drawing/2014/main" id="{704F48BE-1BF6-BBD7-38C3-2C0CD89C1495}"/>
              </a:ext>
            </a:extLst>
          </p:cNvPr>
          <p:cNvSpPr/>
          <p:nvPr userDrawn="1"/>
        </p:nvSpPr>
        <p:spPr>
          <a:xfrm rot="5400000">
            <a:off x="12891745" y="2278627"/>
            <a:ext cx="180000" cy="180000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4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 alt B - 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C1491F4-5B04-6C02-8062-0652499F8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196" y="1916115"/>
            <a:ext cx="7197592" cy="421322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B755A4F-BAF1-5117-2299-F45F4FB75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196" y="1341437"/>
            <a:ext cx="7197592" cy="37560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015945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14825990-4497-3816-4BC2-B0D3BE0310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0688" y="1916113"/>
            <a:ext cx="3240000" cy="3240000"/>
          </a:xfrm>
          <a:prstGeom prst="ellipse">
            <a:avLst/>
          </a:prstGeom>
        </p:spPr>
        <p:txBody>
          <a:bodyPr lIns="180000" tIns="180000" rIns="180000" bIns="18000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10" name="Text Placeholder">
            <a:extLst>
              <a:ext uri="{FF2B5EF4-FFF2-40B4-BE49-F238E27FC236}">
                <a16:creationId xmlns:a16="http://schemas.microsoft.com/office/drawing/2014/main" id="{C97623BC-984F-0DA3-2D58-48EEB19A08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40688" y="5367214"/>
            <a:ext cx="3240000" cy="187359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NHN-logo">
            <a:extLst>
              <a:ext uri="{FF2B5EF4-FFF2-40B4-BE49-F238E27FC236}">
                <a16:creationId xmlns:a16="http://schemas.microsoft.com/office/drawing/2014/main" id="{459DD69B-F8CE-20EA-DB94-13E5E1A10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0" y="6508164"/>
            <a:ext cx="1253755" cy="108000"/>
          </a:xfrm>
          <a:prstGeom prst="rect">
            <a:avLst/>
          </a:prstGeom>
        </p:spPr>
      </p:pic>
      <p:sp>
        <p:nvSpPr>
          <p:cNvPr id="12" name="Grønn 6">
            <a:extLst>
              <a:ext uri="{FF2B5EF4-FFF2-40B4-BE49-F238E27FC236}">
                <a16:creationId xmlns:a16="http://schemas.microsoft.com/office/drawing/2014/main" id="{7BE4DDA0-BDD8-6D8F-D995-92F096DD738D}"/>
              </a:ext>
            </a:extLst>
          </p:cNvPr>
          <p:cNvSpPr/>
          <p:nvPr/>
        </p:nvSpPr>
        <p:spPr>
          <a:xfrm rot="5400000">
            <a:off x="12598473" y="2539091"/>
            <a:ext cx="180000" cy="180000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latin typeface="Arial" panose="020B0604020202020204" pitchFamily="34" charset="0"/>
            </a:endParaRPr>
          </a:p>
        </p:txBody>
      </p:sp>
      <p:sp>
        <p:nvSpPr>
          <p:cNvPr id="13" name="Grønn 2">
            <a:extLst>
              <a:ext uri="{FF2B5EF4-FFF2-40B4-BE49-F238E27FC236}">
                <a16:creationId xmlns:a16="http://schemas.microsoft.com/office/drawing/2014/main" id="{1AFF3329-2EBD-85DC-5FEC-85D654DCD6B3}"/>
              </a:ext>
            </a:extLst>
          </p:cNvPr>
          <p:cNvSpPr/>
          <p:nvPr/>
        </p:nvSpPr>
        <p:spPr>
          <a:xfrm rot="5400000">
            <a:off x="12891745" y="2539091"/>
            <a:ext cx="180000" cy="180000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130308-1F58-3272-FF29-2653204855E2}"/>
              </a:ext>
            </a:extLst>
          </p:cNvPr>
          <p:cNvSpPr txBox="1"/>
          <p:nvPr userDrawn="1"/>
        </p:nvSpPr>
        <p:spPr>
          <a:xfrm>
            <a:off x="12395200" y="7236"/>
            <a:ext cx="2159000" cy="682949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Tips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Tema-lysbilde-mal.</a:t>
            </a: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Det kan være effektfullt å utheve ett eller flere ord</a:t>
            </a:r>
            <a:r>
              <a:rPr lang="nb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med en farge.</a:t>
            </a: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O" sz="1200">
                <a:solidFill>
                  <a:schemeClr val="tx1">
                    <a:lumMod val="65000"/>
                    <a:lumOff val="35000"/>
                  </a:schemeClr>
                </a:solidFill>
              </a:rPr>
              <a:t>Fargene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Grønn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nyanse</a:t>
            </a:r>
            <a:r>
              <a:rPr lang="en-GB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 3 </a:t>
            </a:r>
            <a:r>
              <a:rPr lang="en-GB" sz="1200" i="0">
                <a:solidFill>
                  <a:schemeClr val="tx1">
                    <a:lumMod val="65000"/>
                    <a:lumOff val="35000"/>
                  </a:schemeClr>
                </a:solidFill>
              </a:rPr>
              <a:t>er </a:t>
            </a:r>
            <a:r>
              <a:rPr lang="en-GB" sz="1200" i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godt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egnet</a:t>
            </a:r>
            <a:endParaRPr lang="en-GB" sz="1200" i="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denne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malen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man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legge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inn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sirkelformet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Klikk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ikonet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bildeboksen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velg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ønsket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baseline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Dersom man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fyller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inn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bilde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vil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ikke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sirkelformen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vises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0" baseline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presentasjons</a:t>
            </a:r>
            <a:r>
              <a:rPr lang="en-GB" sz="1200" i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-modus.</a:t>
            </a:r>
            <a:endParaRPr lang="en-NO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Grønn 2">
            <a:extLst>
              <a:ext uri="{FF2B5EF4-FFF2-40B4-BE49-F238E27FC236}">
                <a16:creationId xmlns:a16="http://schemas.microsoft.com/office/drawing/2014/main" id="{704F48BE-1BF6-BBD7-38C3-2C0CD89C1495}"/>
              </a:ext>
            </a:extLst>
          </p:cNvPr>
          <p:cNvSpPr/>
          <p:nvPr userDrawn="1"/>
        </p:nvSpPr>
        <p:spPr>
          <a:xfrm rot="5400000">
            <a:off x="12598473" y="2278627"/>
            <a:ext cx="180000" cy="180000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1">
              <a:latin typeface="Arial" panose="020B0604020202020204" pitchFamily="34" charset="0"/>
            </a:endParaRPr>
          </a:p>
        </p:txBody>
      </p:sp>
      <p:pic>
        <p:nvPicPr>
          <p:cNvPr id="17" name="NHN-logo">
            <a:extLst>
              <a:ext uri="{FF2B5EF4-FFF2-40B4-BE49-F238E27FC236}">
                <a16:creationId xmlns:a16="http://schemas.microsoft.com/office/drawing/2014/main" id="{4515E81A-7746-4BC4-B642-EE63C7658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0" y="6508164"/>
            <a:ext cx="1247859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3EFB0B-A04C-70DE-CC32-100FB72B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6" y="728662"/>
            <a:ext cx="10905992" cy="6127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CDB9F-3452-C413-5939-463E0D19F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198" y="1916116"/>
            <a:ext cx="10905993" cy="4213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2" name="Date Placeholder">
            <a:extLst>
              <a:ext uri="{FF2B5EF4-FFF2-40B4-BE49-F238E27FC236}">
                <a16:creationId xmlns:a16="http://schemas.microsoft.com/office/drawing/2014/main" id="{E8A9C532-FCCA-CFFC-4EE7-8ACB876BD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0688" y="6402979"/>
            <a:ext cx="15507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E970C6B2-BC95-411D-9DF1-4ED0AFF95EB3}" type="datetime1">
              <a:rPr lang="LID4096" smtClean="0"/>
              <a:t>10/14/2025</a:t>
            </a:fld>
            <a:endParaRPr lang="en-NO"/>
          </a:p>
        </p:txBody>
      </p:sp>
      <p:sp>
        <p:nvSpPr>
          <p:cNvPr id="43" name="Slide Number Placeholder">
            <a:extLst>
              <a:ext uri="{FF2B5EF4-FFF2-40B4-BE49-F238E27FC236}">
                <a16:creationId xmlns:a16="http://schemas.microsoft.com/office/drawing/2014/main" id="{A55303E4-675F-3BA5-388D-A3E7D14B8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93808" y="6402979"/>
            <a:ext cx="163938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EC10215F-3FC0-754C-8C0D-5D4AE82BB5E7}" type="slidenum">
              <a:rPr lang="en-NO" smtClean="0"/>
              <a:pPr/>
              <a:t>‹#›</a:t>
            </a:fld>
            <a:endParaRPr lang="en-NO"/>
          </a:p>
        </p:txBody>
      </p:sp>
      <p:sp>
        <p:nvSpPr>
          <p:cNvPr id="44" name="Footer Placeholder">
            <a:extLst>
              <a:ext uri="{FF2B5EF4-FFF2-40B4-BE49-F238E27FC236}">
                <a16:creationId xmlns:a16="http://schemas.microsoft.com/office/drawing/2014/main" id="{C0EC5CD5-BD98-9223-8148-7CC2D9BC0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32288" y="6402979"/>
            <a:ext cx="34925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NO"/>
          </a:p>
        </p:txBody>
      </p: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E8947842-D749-4498-AEC9-08D9337E8142}"/>
              </a:ext>
            </a:extLst>
          </p:cNvPr>
          <p:cNvGrpSpPr/>
          <p:nvPr userDrawn="1"/>
        </p:nvGrpSpPr>
        <p:grpSpPr>
          <a:xfrm>
            <a:off x="9961940" y="-1174623"/>
            <a:ext cx="3489167" cy="965993"/>
            <a:chOff x="2493658" y="1916113"/>
            <a:chExt cx="3489167" cy="965993"/>
          </a:xfrm>
        </p:grpSpPr>
        <p:sp>
          <p:nvSpPr>
            <p:cNvPr id="32" name="Grønn 5">
              <a:extLst>
                <a:ext uri="{FF2B5EF4-FFF2-40B4-BE49-F238E27FC236}">
                  <a16:creationId xmlns:a16="http://schemas.microsoft.com/office/drawing/2014/main" id="{638EEBF6-81BF-4EC2-A7DE-2366C807ACD9}"/>
                </a:ext>
              </a:extLst>
            </p:cNvPr>
            <p:cNvSpPr/>
            <p:nvPr/>
          </p:nvSpPr>
          <p:spPr>
            <a:xfrm rot="5400000">
              <a:off x="3394463" y="1916113"/>
              <a:ext cx="180000" cy="180000"/>
            </a:xfrm>
            <a:prstGeom prst="ellipse">
              <a:avLst/>
            </a:prstGeom>
            <a:solidFill>
              <a:srgbClr val="BFD1D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33" name="Grønn 4">
              <a:extLst>
                <a:ext uri="{FF2B5EF4-FFF2-40B4-BE49-F238E27FC236}">
                  <a16:creationId xmlns:a16="http://schemas.microsoft.com/office/drawing/2014/main" id="{391CB1F6-EE7A-42BE-BE42-209CD27E28C6}"/>
                </a:ext>
              </a:extLst>
            </p:cNvPr>
            <p:cNvSpPr/>
            <p:nvPr/>
          </p:nvSpPr>
          <p:spPr>
            <a:xfrm rot="5400000">
              <a:off x="2808382" y="1916113"/>
              <a:ext cx="180000" cy="180000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34" name="Grønn 3">
              <a:extLst>
                <a:ext uri="{FF2B5EF4-FFF2-40B4-BE49-F238E27FC236}">
                  <a16:creationId xmlns:a16="http://schemas.microsoft.com/office/drawing/2014/main" id="{C5BBCCE2-6BE3-45AC-85A6-E7943E417E6C}"/>
                </a:ext>
              </a:extLst>
            </p:cNvPr>
            <p:cNvSpPr/>
            <p:nvPr/>
          </p:nvSpPr>
          <p:spPr>
            <a:xfrm rot="5400000">
              <a:off x="3687501" y="1916113"/>
              <a:ext cx="180000" cy="180000"/>
            </a:xfrm>
            <a:prstGeom prst="ellipse">
              <a:avLst/>
            </a:prstGeom>
            <a:solidFill>
              <a:srgbClr val="CDC9DB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35" name="Grønn 2">
              <a:extLst>
                <a:ext uri="{FF2B5EF4-FFF2-40B4-BE49-F238E27FC236}">
                  <a16:creationId xmlns:a16="http://schemas.microsoft.com/office/drawing/2014/main" id="{F899D735-4596-422B-9CCF-A0DBA85A09F5}"/>
                </a:ext>
              </a:extLst>
            </p:cNvPr>
            <p:cNvSpPr/>
            <p:nvPr/>
          </p:nvSpPr>
          <p:spPr>
            <a:xfrm rot="5400000">
              <a:off x="3980542" y="1916113"/>
              <a:ext cx="180000" cy="180000"/>
            </a:xfrm>
            <a:prstGeom prst="ellipse">
              <a:avLst/>
            </a:prstGeom>
            <a:solidFill>
              <a:srgbClr val="DAC7C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36" name="Grønn 1">
              <a:extLst>
                <a:ext uri="{FF2B5EF4-FFF2-40B4-BE49-F238E27FC236}">
                  <a16:creationId xmlns:a16="http://schemas.microsoft.com/office/drawing/2014/main" id="{2B71EFDD-6897-4552-8E88-B62633A195EA}"/>
                </a:ext>
              </a:extLst>
            </p:cNvPr>
            <p:cNvSpPr/>
            <p:nvPr/>
          </p:nvSpPr>
          <p:spPr>
            <a:xfrm rot="5400000">
              <a:off x="4273580" y="1916113"/>
              <a:ext cx="180000" cy="180000"/>
            </a:xfrm>
            <a:prstGeom prst="ellipse">
              <a:avLst/>
            </a:prstGeom>
            <a:solidFill>
              <a:srgbClr val="F9D5B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37" name="TextBox 33">
              <a:extLst>
                <a:ext uri="{FF2B5EF4-FFF2-40B4-BE49-F238E27FC236}">
                  <a16:creationId xmlns:a16="http://schemas.microsoft.com/office/drawing/2014/main" id="{C5BE9595-BF2C-40D2-963D-06A44C3B86E0}"/>
                </a:ext>
              </a:extLst>
            </p:cNvPr>
            <p:cNvSpPr txBox="1"/>
            <p:nvPr/>
          </p:nvSpPr>
          <p:spPr>
            <a:xfrm>
              <a:off x="4966725" y="2212898"/>
              <a:ext cx="101610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l"/>
              <a:r>
                <a:rPr lang="nb-NO" sz="14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</a:rPr>
                <a:t>Støttefarger </a:t>
              </a:r>
            </a:p>
            <a:p>
              <a:pPr algn="l"/>
              <a:r>
                <a:rPr lang="nb-NO" sz="14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</a:rPr>
                <a:t>og valører</a:t>
              </a:r>
            </a:p>
          </p:txBody>
        </p:sp>
        <p:sp>
          <p:nvSpPr>
            <p:cNvPr id="38" name="Grønn 1">
              <a:extLst>
                <a:ext uri="{FF2B5EF4-FFF2-40B4-BE49-F238E27FC236}">
                  <a16:creationId xmlns:a16="http://schemas.microsoft.com/office/drawing/2014/main" id="{5A35A13C-B5EA-4147-9389-8D224F075ABA}"/>
                </a:ext>
              </a:extLst>
            </p:cNvPr>
            <p:cNvSpPr/>
            <p:nvPr/>
          </p:nvSpPr>
          <p:spPr>
            <a:xfrm rot="5400000">
              <a:off x="2808389" y="2178111"/>
              <a:ext cx="180000" cy="1800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39" name="Grønn 1">
              <a:extLst>
                <a:ext uri="{FF2B5EF4-FFF2-40B4-BE49-F238E27FC236}">
                  <a16:creationId xmlns:a16="http://schemas.microsoft.com/office/drawing/2014/main" id="{3A1AE819-83AA-466D-8DC6-DB9AD97AB0F6}"/>
                </a:ext>
              </a:extLst>
            </p:cNvPr>
            <p:cNvSpPr/>
            <p:nvPr/>
          </p:nvSpPr>
          <p:spPr>
            <a:xfrm rot="5400000">
              <a:off x="4273581" y="2178111"/>
              <a:ext cx="180000" cy="180000"/>
            </a:xfrm>
            <a:prstGeom prst="ellipse">
              <a:avLst/>
            </a:prstGeom>
            <a:solidFill>
              <a:srgbClr val="F3AB8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40" name="Grønn 1">
              <a:extLst>
                <a:ext uri="{FF2B5EF4-FFF2-40B4-BE49-F238E27FC236}">
                  <a16:creationId xmlns:a16="http://schemas.microsoft.com/office/drawing/2014/main" id="{435E713F-B3C3-4F5A-BF14-3092816970F7}"/>
                </a:ext>
              </a:extLst>
            </p:cNvPr>
            <p:cNvSpPr/>
            <p:nvPr/>
          </p:nvSpPr>
          <p:spPr>
            <a:xfrm rot="5400000">
              <a:off x="3980543" y="2178111"/>
              <a:ext cx="180000" cy="180000"/>
            </a:xfrm>
            <a:prstGeom prst="ellipse">
              <a:avLst/>
            </a:prstGeom>
            <a:solidFill>
              <a:srgbClr val="B58E9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41" name="Grønn 1">
              <a:extLst>
                <a:ext uri="{FF2B5EF4-FFF2-40B4-BE49-F238E27FC236}">
                  <a16:creationId xmlns:a16="http://schemas.microsoft.com/office/drawing/2014/main" id="{D1631AAF-6891-42BE-A299-701E997E840D}"/>
                </a:ext>
              </a:extLst>
            </p:cNvPr>
            <p:cNvSpPr/>
            <p:nvPr/>
          </p:nvSpPr>
          <p:spPr>
            <a:xfrm rot="5400000">
              <a:off x="3687505" y="2178111"/>
              <a:ext cx="180000" cy="180000"/>
            </a:xfrm>
            <a:prstGeom prst="ellipse">
              <a:avLst/>
            </a:prstGeom>
            <a:solidFill>
              <a:srgbClr val="9B93B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45" name="Grønn 1">
              <a:extLst>
                <a:ext uri="{FF2B5EF4-FFF2-40B4-BE49-F238E27FC236}">
                  <a16:creationId xmlns:a16="http://schemas.microsoft.com/office/drawing/2014/main" id="{F66C419A-CD1B-482A-B893-423748660B37}"/>
                </a:ext>
              </a:extLst>
            </p:cNvPr>
            <p:cNvSpPr/>
            <p:nvPr/>
          </p:nvSpPr>
          <p:spPr>
            <a:xfrm rot="5400000">
              <a:off x="3394467" y="2178111"/>
              <a:ext cx="180000" cy="180000"/>
            </a:xfrm>
            <a:prstGeom prst="ellipse">
              <a:avLst/>
            </a:prstGeom>
            <a:solidFill>
              <a:srgbClr val="80A2B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46" name="Grønn 1">
              <a:extLst>
                <a:ext uri="{FF2B5EF4-FFF2-40B4-BE49-F238E27FC236}">
                  <a16:creationId xmlns:a16="http://schemas.microsoft.com/office/drawing/2014/main" id="{083D0A85-C477-4585-B20C-DEE30C607A50}"/>
                </a:ext>
              </a:extLst>
            </p:cNvPr>
            <p:cNvSpPr/>
            <p:nvPr/>
          </p:nvSpPr>
          <p:spPr>
            <a:xfrm rot="5400000">
              <a:off x="2493661" y="2440109"/>
              <a:ext cx="180000" cy="180000"/>
            </a:xfrm>
            <a:prstGeom prst="ellipse">
              <a:avLst/>
            </a:prstGeom>
            <a:solidFill>
              <a:srgbClr val="F0FCF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47" name="Grønn 1">
              <a:extLst>
                <a:ext uri="{FF2B5EF4-FFF2-40B4-BE49-F238E27FC236}">
                  <a16:creationId xmlns:a16="http://schemas.microsoft.com/office/drawing/2014/main" id="{638C1CA3-646F-4FF7-A199-B9A3569837F4}"/>
                </a:ext>
              </a:extLst>
            </p:cNvPr>
            <p:cNvSpPr/>
            <p:nvPr/>
          </p:nvSpPr>
          <p:spPr>
            <a:xfrm rot="5400000">
              <a:off x="4273580" y="2440109"/>
              <a:ext cx="180000" cy="180000"/>
            </a:xfrm>
            <a:prstGeom prst="ellipse">
              <a:avLst/>
            </a:prstGeom>
            <a:solidFill>
              <a:srgbClr val="EE824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48" name="Grønn 1">
              <a:extLst>
                <a:ext uri="{FF2B5EF4-FFF2-40B4-BE49-F238E27FC236}">
                  <a16:creationId xmlns:a16="http://schemas.microsoft.com/office/drawing/2014/main" id="{776C0DD5-E9D7-46E8-B09D-589BD4E656FD}"/>
                </a:ext>
              </a:extLst>
            </p:cNvPr>
            <p:cNvSpPr/>
            <p:nvPr/>
          </p:nvSpPr>
          <p:spPr>
            <a:xfrm rot="5400000">
              <a:off x="3980542" y="2440109"/>
              <a:ext cx="180000" cy="180000"/>
            </a:xfrm>
            <a:prstGeom prst="ellipse">
              <a:avLst/>
            </a:prstGeom>
            <a:solidFill>
              <a:srgbClr val="90565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49" name="Grønn 1">
              <a:extLst>
                <a:ext uri="{FF2B5EF4-FFF2-40B4-BE49-F238E27FC236}">
                  <a16:creationId xmlns:a16="http://schemas.microsoft.com/office/drawing/2014/main" id="{660EC71B-564B-4AB0-AFB3-19E5FB2B0B81}"/>
                </a:ext>
              </a:extLst>
            </p:cNvPr>
            <p:cNvSpPr/>
            <p:nvPr/>
          </p:nvSpPr>
          <p:spPr>
            <a:xfrm rot="5400000">
              <a:off x="3687504" y="2440109"/>
              <a:ext cx="180000" cy="180000"/>
            </a:xfrm>
            <a:prstGeom prst="ellipse">
              <a:avLst/>
            </a:prstGeom>
            <a:solidFill>
              <a:srgbClr val="695D9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50" name="Grønn 1">
              <a:extLst>
                <a:ext uri="{FF2B5EF4-FFF2-40B4-BE49-F238E27FC236}">
                  <a16:creationId xmlns:a16="http://schemas.microsoft.com/office/drawing/2014/main" id="{A52DA8BF-A526-4D4C-9B56-381A5A71CEE5}"/>
                </a:ext>
              </a:extLst>
            </p:cNvPr>
            <p:cNvSpPr/>
            <p:nvPr/>
          </p:nvSpPr>
          <p:spPr>
            <a:xfrm rot="5400000">
              <a:off x="3394466" y="2440109"/>
              <a:ext cx="180000" cy="180000"/>
            </a:xfrm>
            <a:prstGeom prst="ellipse">
              <a:avLst/>
            </a:prstGeom>
            <a:solidFill>
              <a:srgbClr val="40749B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52" name="Grønn 1">
              <a:extLst>
                <a:ext uri="{FF2B5EF4-FFF2-40B4-BE49-F238E27FC236}">
                  <a16:creationId xmlns:a16="http://schemas.microsoft.com/office/drawing/2014/main" id="{4195E214-5D3D-4DC7-8A7B-E84D76A149A2}"/>
                </a:ext>
              </a:extLst>
            </p:cNvPr>
            <p:cNvSpPr/>
            <p:nvPr/>
          </p:nvSpPr>
          <p:spPr>
            <a:xfrm rot="5400000">
              <a:off x="4273580" y="2702106"/>
              <a:ext cx="180000" cy="180000"/>
            </a:xfrm>
            <a:prstGeom prst="ellipse">
              <a:avLst/>
            </a:prstGeom>
            <a:solidFill>
              <a:srgbClr val="E858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53" name="Grønn 1">
              <a:extLst>
                <a:ext uri="{FF2B5EF4-FFF2-40B4-BE49-F238E27FC236}">
                  <a16:creationId xmlns:a16="http://schemas.microsoft.com/office/drawing/2014/main" id="{80F26483-360C-4CCC-84E6-20FF591A8FF1}"/>
                </a:ext>
              </a:extLst>
            </p:cNvPr>
            <p:cNvSpPr/>
            <p:nvPr/>
          </p:nvSpPr>
          <p:spPr>
            <a:xfrm rot="5400000">
              <a:off x="3980542" y="2702106"/>
              <a:ext cx="180000" cy="180000"/>
            </a:xfrm>
            <a:prstGeom prst="ellipse">
              <a:avLst/>
            </a:prstGeom>
            <a:solidFill>
              <a:srgbClr val="6B1E2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54" name="Grønn 1">
              <a:extLst>
                <a:ext uri="{FF2B5EF4-FFF2-40B4-BE49-F238E27FC236}">
                  <a16:creationId xmlns:a16="http://schemas.microsoft.com/office/drawing/2014/main" id="{614ABCDE-ACB3-4F07-A0F1-89E3D3555CD6}"/>
                </a:ext>
              </a:extLst>
            </p:cNvPr>
            <p:cNvSpPr/>
            <p:nvPr/>
          </p:nvSpPr>
          <p:spPr>
            <a:xfrm rot="5400000">
              <a:off x="3687504" y="2702106"/>
              <a:ext cx="180000" cy="180000"/>
            </a:xfrm>
            <a:prstGeom prst="ellipse">
              <a:avLst/>
            </a:prstGeom>
            <a:solidFill>
              <a:srgbClr val="37277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55" name="Grønn 1">
              <a:extLst>
                <a:ext uri="{FF2B5EF4-FFF2-40B4-BE49-F238E27FC236}">
                  <a16:creationId xmlns:a16="http://schemas.microsoft.com/office/drawing/2014/main" id="{2073DE76-B2D1-4DE2-B99A-8B358904BD58}"/>
                </a:ext>
              </a:extLst>
            </p:cNvPr>
            <p:cNvSpPr/>
            <p:nvPr/>
          </p:nvSpPr>
          <p:spPr>
            <a:xfrm rot="5400000">
              <a:off x="3394466" y="2702106"/>
              <a:ext cx="180000" cy="180000"/>
            </a:xfrm>
            <a:prstGeom prst="ellipse">
              <a:avLst/>
            </a:prstGeom>
            <a:solidFill>
              <a:srgbClr val="00467A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56" name="Grønn 1">
              <a:extLst>
                <a:ext uri="{FF2B5EF4-FFF2-40B4-BE49-F238E27FC236}">
                  <a16:creationId xmlns:a16="http://schemas.microsoft.com/office/drawing/2014/main" id="{B38B85B4-0B3F-4C70-90AC-79B54CCC75ED}"/>
                </a:ext>
              </a:extLst>
            </p:cNvPr>
            <p:cNvSpPr/>
            <p:nvPr/>
          </p:nvSpPr>
          <p:spPr>
            <a:xfrm rot="5400000">
              <a:off x="2786698" y="2702106"/>
              <a:ext cx="180000" cy="180000"/>
            </a:xfrm>
            <a:prstGeom prst="ellipse">
              <a:avLst/>
            </a:prstGeom>
            <a:solidFill>
              <a:srgbClr val="80948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81" name="Grønn 1">
              <a:extLst>
                <a:ext uri="{FF2B5EF4-FFF2-40B4-BE49-F238E27FC236}">
                  <a16:creationId xmlns:a16="http://schemas.microsoft.com/office/drawing/2014/main" id="{743E6922-0F71-4722-B639-3845EB331A53}"/>
                </a:ext>
              </a:extLst>
            </p:cNvPr>
            <p:cNvSpPr/>
            <p:nvPr/>
          </p:nvSpPr>
          <p:spPr>
            <a:xfrm rot="5400000">
              <a:off x="2493658" y="2702106"/>
              <a:ext cx="180000" cy="180000"/>
            </a:xfrm>
            <a:prstGeom prst="ellipse">
              <a:avLst/>
            </a:prstGeom>
            <a:solidFill>
              <a:srgbClr val="E1F9E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82" name="Grønn 1">
              <a:extLst>
                <a:ext uri="{FF2B5EF4-FFF2-40B4-BE49-F238E27FC236}">
                  <a16:creationId xmlns:a16="http://schemas.microsoft.com/office/drawing/2014/main" id="{0B2B66EC-AF20-4C3E-A6E6-C2184CD56A67}"/>
                </a:ext>
              </a:extLst>
            </p:cNvPr>
            <p:cNvSpPr/>
            <p:nvPr/>
          </p:nvSpPr>
          <p:spPr>
            <a:xfrm rot="5400000">
              <a:off x="2786698" y="2440109"/>
              <a:ext cx="180000" cy="180000"/>
            </a:xfrm>
            <a:prstGeom prst="ellipse">
              <a:avLst/>
            </a:prstGeom>
            <a:solidFill>
              <a:srgbClr val="BFC9C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4" name="Grønn 1">
              <a:extLst>
                <a:ext uri="{FF2B5EF4-FFF2-40B4-BE49-F238E27FC236}">
                  <a16:creationId xmlns:a16="http://schemas.microsoft.com/office/drawing/2014/main" id="{ECF98F0A-A8AF-7399-3D23-E2A8AE9ACBB2}"/>
                </a:ext>
              </a:extLst>
            </p:cNvPr>
            <p:cNvSpPr/>
            <p:nvPr userDrawn="1"/>
          </p:nvSpPr>
          <p:spPr>
            <a:xfrm rot="5400000">
              <a:off x="4564037" y="1916113"/>
              <a:ext cx="180000" cy="180000"/>
            </a:xfrm>
            <a:prstGeom prst="ellipse">
              <a:avLst/>
            </a:prstGeom>
            <a:solidFill>
              <a:srgbClr val="FFF0DA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5" name="Grønn 1">
              <a:extLst>
                <a:ext uri="{FF2B5EF4-FFF2-40B4-BE49-F238E27FC236}">
                  <a16:creationId xmlns:a16="http://schemas.microsoft.com/office/drawing/2014/main" id="{697B2E6E-D6AF-89B8-7A67-A56098E22D16}"/>
                </a:ext>
              </a:extLst>
            </p:cNvPr>
            <p:cNvSpPr/>
            <p:nvPr userDrawn="1"/>
          </p:nvSpPr>
          <p:spPr>
            <a:xfrm rot="5400000">
              <a:off x="4564038" y="2178111"/>
              <a:ext cx="180000" cy="180000"/>
            </a:xfrm>
            <a:prstGeom prst="ellipse">
              <a:avLst/>
            </a:prstGeom>
            <a:solidFill>
              <a:srgbClr val="FFE1B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6" name="Grønn 1">
              <a:extLst>
                <a:ext uri="{FF2B5EF4-FFF2-40B4-BE49-F238E27FC236}">
                  <a16:creationId xmlns:a16="http://schemas.microsoft.com/office/drawing/2014/main" id="{EB038CCC-15BE-E48A-C4F5-8BA293F89D49}"/>
                </a:ext>
              </a:extLst>
            </p:cNvPr>
            <p:cNvSpPr/>
            <p:nvPr userDrawn="1"/>
          </p:nvSpPr>
          <p:spPr>
            <a:xfrm rot="5400000">
              <a:off x="4564037" y="2440109"/>
              <a:ext cx="180000" cy="180000"/>
            </a:xfrm>
            <a:prstGeom prst="ellipse">
              <a:avLst/>
            </a:prstGeom>
            <a:solidFill>
              <a:srgbClr val="FFD39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7" name="Grønn 1">
              <a:extLst>
                <a:ext uri="{FF2B5EF4-FFF2-40B4-BE49-F238E27FC236}">
                  <a16:creationId xmlns:a16="http://schemas.microsoft.com/office/drawing/2014/main" id="{720896B4-EA50-932A-EDCE-50615356F666}"/>
                </a:ext>
              </a:extLst>
            </p:cNvPr>
            <p:cNvSpPr/>
            <p:nvPr userDrawn="1"/>
          </p:nvSpPr>
          <p:spPr>
            <a:xfrm rot="5400000">
              <a:off x="4564037" y="2702106"/>
              <a:ext cx="180000" cy="180000"/>
            </a:xfrm>
            <a:prstGeom prst="ellipse">
              <a:avLst/>
            </a:prstGeom>
            <a:solidFill>
              <a:srgbClr val="FFC46B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8" name="Grønn 1">
              <a:extLst>
                <a:ext uri="{FF2B5EF4-FFF2-40B4-BE49-F238E27FC236}">
                  <a16:creationId xmlns:a16="http://schemas.microsoft.com/office/drawing/2014/main" id="{3BD53057-E05D-50CB-26F6-52281BC31486}"/>
                </a:ext>
              </a:extLst>
            </p:cNvPr>
            <p:cNvSpPr/>
            <p:nvPr userDrawn="1"/>
          </p:nvSpPr>
          <p:spPr>
            <a:xfrm rot="5400000">
              <a:off x="3076294" y="2702106"/>
              <a:ext cx="180000" cy="180000"/>
            </a:xfrm>
            <a:prstGeom prst="ellipse">
              <a:avLst/>
            </a:prstGeom>
            <a:solidFill>
              <a:srgbClr val="015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9" name="Grønn 1">
              <a:extLst>
                <a:ext uri="{FF2B5EF4-FFF2-40B4-BE49-F238E27FC236}">
                  <a16:creationId xmlns:a16="http://schemas.microsoft.com/office/drawing/2014/main" id="{38164215-F7D1-14CC-EDBD-8DDD4FD276B7}"/>
                </a:ext>
              </a:extLst>
            </p:cNvPr>
            <p:cNvSpPr/>
            <p:nvPr userDrawn="1"/>
          </p:nvSpPr>
          <p:spPr>
            <a:xfrm rot="5400000">
              <a:off x="3076294" y="2440109"/>
              <a:ext cx="180000" cy="180000"/>
            </a:xfrm>
            <a:prstGeom prst="ellipse">
              <a:avLst/>
            </a:prstGeom>
            <a:solidFill>
              <a:srgbClr val="7BEFB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  <p:sp>
          <p:nvSpPr>
            <p:cNvPr id="10" name="Grønn 1">
              <a:extLst>
                <a:ext uri="{FF2B5EF4-FFF2-40B4-BE49-F238E27FC236}">
                  <a16:creationId xmlns:a16="http://schemas.microsoft.com/office/drawing/2014/main" id="{78B19A96-57A5-45EF-A948-AD7087CF4AB3}"/>
                </a:ext>
              </a:extLst>
            </p:cNvPr>
            <p:cNvSpPr/>
            <p:nvPr userDrawn="1"/>
          </p:nvSpPr>
          <p:spPr>
            <a:xfrm rot="5400000">
              <a:off x="3076294" y="2181926"/>
              <a:ext cx="180000" cy="180000"/>
            </a:xfrm>
            <a:prstGeom prst="ellipse">
              <a:avLst/>
            </a:prstGeom>
            <a:solidFill>
              <a:srgbClr val="24736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81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54" r:id="rId2"/>
    <p:sldLayoutId id="2147483843" r:id="rId3"/>
    <p:sldLayoutId id="2147483779" r:id="rId4"/>
    <p:sldLayoutId id="2147483840" r:id="rId5"/>
    <p:sldLayoutId id="2147483841" r:id="rId6"/>
    <p:sldLayoutId id="2147483784" r:id="rId7"/>
    <p:sldLayoutId id="2147483832" r:id="rId8"/>
    <p:sldLayoutId id="2147483855" r:id="rId9"/>
    <p:sldLayoutId id="2147483786" r:id="rId10"/>
    <p:sldLayoutId id="2147483795" r:id="rId11"/>
    <p:sldLayoutId id="2147483830" r:id="rId12"/>
    <p:sldLayoutId id="2147483787" r:id="rId13"/>
    <p:sldLayoutId id="2147483788" r:id="rId14"/>
    <p:sldLayoutId id="2147483790" r:id="rId15"/>
    <p:sldLayoutId id="2147483789" r:id="rId16"/>
    <p:sldLayoutId id="2147483853" r:id="rId17"/>
    <p:sldLayoutId id="2147483791" r:id="rId18"/>
    <p:sldLayoutId id="2147483792" r:id="rId19"/>
    <p:sldLayoutId id="2147483793" r:id="rId20"/>
    <p:sldLayoutId id="2147483833" r:id="rId21"/>
    <p:sldLayoutId id="2147483797" r:id="rId22"/>
    <p:sldLayoutId id="2147483798" r:id="rId23"/>
    <p:sldLayoutId id="2147483846" r:id="rId24"/>
    <p:sldLayoutId id="2147483800" r:id="rId25"/>
    <p:sldLayoutId id="2147483801" r:id="rId26"/>
    <p:sldLayoutId id="2147483802" r:id="rId27"/>
    <p:sldLayoutId id="2147483803" r:id="rId28"/>
    <p:sldLayoutId id="2147483842" r:id="rId29"/>
    <p:sldLayoutId id="2147483844" r:id="rId30"/>
    <p:sldLayoutId id="2147483845" r:id="rId31"/>
    <p:sldLayoutId id="2147483808" r:id="rId32"/>
    <p:sldLayoutId id="2147483809" r:id="rId33"/>
    <p:sldLayoutId id="2147483849" r:id="rId34"/>
    <p:sldLayoutId id="2147483850" r:id="rId35"/>
    <p:sldLayoutId id="2147483851" r:id="rId36"/>
    <p:sldLayoutId id="2147483847" r:id="rId37"/>
    <p:sldLayoutId id="2147483848" r:id="rId38"/>
    <p:sldLayoutId id="2147483852" r:id="rId3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15989" indent="-216000" algn="l" defTabSz="914354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47651" indent="-222240" algn="l" defTabSz="914354" rtl="0" eaLnBrk="1" latinLnBrk="0" hangingPunct="1">
        <a:lnSpc>
          <a:spcPct val="11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68306" indent="-220652" algn="l" defTabSz="914354" rtl="0" eaLnBrk="1" latinLnBrk="0" hangingPunct="1">
        <a:lnSpc>
          <a:spcPct val="11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888956" indent="-220652" algn="l" defTabSz="914354" rtl="0" eaLnBrk="1" latinLnBrk="0" hangingPunct="1">
        <a:lnSpc>
          <a:spcPct val="11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112783" indent="-223828" algn="l" defTabSz="914354" rtl="0" eaLnBrk="1" latinLnBrk="0" hangingPunct="1">
        <a:lnSpc>
          <a:spcPct val="11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pos="393" userDrawn="1">
          <p15:clr>
            <a:srgbClr val="A4A3A4"/>
          </p15:clr>
        </p15:guide>
        <p15:guide id="14" orient="horz" pos="210" userDrawn="1">
          <p15:clr>
            <a:srgbClr val="A4A3A4"/>
          </p15:clr>
        </p15:guide>
        <p15:guide id="15" orient="horz" pos="459" userDrawn="1">
          <p15:clr>
            <a:srgbClr val="A4A3A4"/>
          </p15:clr>
        </p15:guide>
        <p15:guide id="16" pos="7265" userDrawn="1">
          <p15:clr>
            <a:srgbClr val="A4A3A4"/>
          </p15:clr>
        </p15:guide>
        <p15:guide id="17" orient="horz" pos="845" userDrawn="1">
          <p15:clr>
            <a:srgbClr val="A4A3A4"/>
          </p15:clr>
        </p15:guide>
        <p15:guide id="18" orient="horz" pos="1207" userDrawn="1">
          <p15:clr>
            <a:srgbClr val="A4A3A4"/>
          </p15:clr>
        </p15:guide>
        <p15:guide id="19" pos="2593" userDrawn="1">
          <p15:clr>
            <a:srgbClr val="A4A3A4"/>
          </p15:clr>
        </p15:guide>
        <p15:guide id="20" pos="2729" userDrawn="1">
          <p15:clr>
            <a:srgbClr val="A4A3A4"/>
          </p15:clr>
        </p15:guide>
        <p15:guide id="21" pos="4929" userDrawn="1">
          <p15:clr>
            <a:srgbClr val="A4A3A4"/>
          </p15:clr>
        </p15:guide>
        <p15:guide id="22" pos="5065" userDrawn="1">
          <p15:clr>
            <a:srgbClr val="A4A3A4"/>
          </p15:clr>
        </p15:guide>
        <p15:guide id="23" orient="horz" pos="3861" userDrawn="1">
          <p15:clr>
            <a:srgbClr val="A4A3A4"/>
          </p15:clr>
        </p15:guide>
        <p15:guide id="24" orient="horz" pos="417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0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373A9D90-A5CF-2EE1-F34C-90A179CA9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198" y="931098"/>
            <a:ext cx="8186538" cy="981392"/>
          </a:xfrm>
        </p:spPr>
        <p:txBody>
          <a:bodyPr/>
          <a:lstStyle/>
          <a:p>
            <a:r>
              <a:rPr lang="nb-NO" sz="3600" dirty="0">
                <a:cs typeface="Arial"/>
              </a:rPr>
              <a:t>Digitalt risikobilde for kommunal sektor</a:t>
            </a:r>
            <a:endParaRPr lang="nb-NO" sz="3600" dirty="0"/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B5438C4A-F59E-3EF2-9E44-4AC837BF98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b-NO" sz="2000">
                <a:cs typeface="Arial"/>
              </a:rPr>
              <a:t>Sikkerhetsdagen 2025</a:t>
            </a:r>
            <a:endParaRPr lang="en-US" sz="2000"/>
          </a:p>
          <a:p>
            <a:r>
              <a:rPr lang="nb-NO" sz="1600">
                <a:cs typeface="Arial"/>
              </a:rPr>
              <a:t>Erik Martin, Helse- og </a:t>
            </a:r>
            <a:r>
              <a:rPr lang="nb-NO" sz="1600" err="1">
                <a:cs typeface="Arial"/>
              </a:rPr>
              <a:t>KommuneCERT</a:t>
            </a:r>
            <a:endParaRPr lang="en-US" sz="1600" err="1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3568A9-4BA6-D607-7EFE-D87B78E323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NO"/>
          </a:p>
        </p:txBody>
      </p:sp>
      <p:pic>
        <p:nvPicPr>
          <p:cNvPr id="6" name="Plassholder for bilde 5" descr="Et bilde som inneholder tekst, person, innendørs, klær&#10;&#10;Automatisk generert beskrivelse">
            <a:extLst>
              <a:ext uri="{FF2B5EF4-FFF2-40B4-BE49-F238E27FC236}">
                <a16:creationId xmlns:a16="http://schemas.microsoft.com/office/drawing/2014/main" id="{CB642F05-C83E-85C0-4D28-EF961B9E78C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3145" b="31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31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8A7E4-55E9-31E5-9122-70479D02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A412-071E-F695-3001-4DDFF2EB2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8" y="839757"/>
            <a:ext cx="10905992" cy="612775"/>
          </a:xfrm>
        </p:spPr>
        <p:txBody>
          <a:bodyPr/>
          <a:lstStyle/>
          <a:p>
            <a:r>
              <a:rPr lang="nb-NO" sz="3200">
                <a:solidFill>
                  <a:schemeClr val="bg2"/>
                </a:solidFill>
                <a:cs typeface="Arial"/>
              </a:rPr>
              <a:t>Hvilke sårbarheter ser vi ofte?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458BA-DAE5-E28D-EAB7-16BA716B0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98" y="1788146"/>
            <a:ext cx="7530467" cy="4213222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>
              <a:lnSpc>
                <a:spcPct val="150000"/>
              </a:lnSpc>
            </a:pPr>
            <a:r>
              <a:rPr lang="nb-NO">
                <a:cs typeface="Arial"/>
              </a:rPr>
              <a:t>Feilkonfigurerte sertifikatmaler (hurtigtest)</a:t>
            </a:r>
            <a:endParaRPr lang="nb-NO" err="1"/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Fører til full kompromittering innen få minutter</a:t>
            </a:r>
            <a:endParaRPr lang="nb-NO"/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r>
              <a:rPr lang="nb-NO">
                <a:cs typeface="Arial"/>
              </a:rPr>
              <a:t>Brukere med Service Principal </a:t>
            </a:r>
            <a:r>
              <a:rPr lang="nb-NO" err="1">
                <a:cs typeface="Arial"/>
              </a:rPr>
              <a:t>Name</a:t>
            </a:r>
            <a:r>
              <a:rPr lang="nb-NO">
                <a:cs typeface="Arial"/>
              </a:rPr>
              <a:t> (SPN)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 err="1">
                <a:cs typeface="Arial"/>
              </a:rPr>
              <a:t>Servicekontoer</a:t>
            </a:r>
            <a:r>
              <a:rPr lang="nb-NO">
                <a:cs typeface="Arial"/>
              </a:rPr>
              <a:t> med svært høye rettigheter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r>
              <a:rPr lang="nb-NO">
                <a:cs typeface="Arial"/>
              </a:rPr>
              <a:t>Generelt for mange brukere med høye rettigheter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Hvor mange domeneadministratorer har virksomheten din behov for?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endParaRPr lang="nb-NO">
              <a:cs typeface="Arial"/>
            </a:endParaRPr>
          </a:p>
        </p:txBody>
      </p:sp>
      <p:pic>
        <p:nvPicPr>
          <p:cNvPr id="4" name="Picture 3" descr="Et bilde som inneholder Menneskeansikt, person, klær, innendørs&#10;&#10;Automatisk generert beskrivelse">
            <a:extLst>
              <a:ext uri="{FF2B5EF4-FFF2-40B4-BE49-F238E27FC236}">
                <a16:creationId xmlns:a16="http://schemas.microsoft.com/office/drawing/2014/main" id="{23ECD2AE-50DC-9A7F-9E15-E48AE5356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844" y="2272393"/>
            <a:ext cx="32480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3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DB644-1FF8-B3F3-A034-FFB39EF3A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13BC2-8520-DC85-3316-D8CB74EC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8" y="839757"/>
            <a:ext cx="10905992" cy="612775"/>
          </a:xfrm>
        </p:spPr>
        <p:txBody>
          <a:bodyPr/>
          <a:lstStyle/>
          <a:p>
            <a:r>
              <a:rPr lang="nb-NO" sz="3200">
                <a:solidFill>
                  <a:schemeClr val="bg2"/>
                </a:solidFill>
                <a:cs typeface="Arial"/>
              </a:rPr>
              <a:t>Hvilke sårbarheter ser vi ofte?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DEC14-200B-7B7F-D7D7-A0D65EB31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98" y="1626074"/>
            <a:ext cx="7530467" cy="4213222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r>
              <a:rPr lang="nb-NO">
                <a:cs typeface="Arial"/>
              </a:rPr>
              <a:t>Gjenbruk av lokale passord på Windows-maskiner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Kompromittering av en enkelt maskin fører til full kompromittering</a:t>
            </a:r>
          </a:p>
          <a:p>
            <a:pPr marL="215900" indent="-215900">
              <a:lnSpc>
                <a:spcPct val="150000"/>
              </a:lnSpc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r>
              <a:rPr lang="nb-NO">
                <a:cs typeface="Arial"/>
              </a:rPr>
              <a:t>Sensitiv informasjon i fildelingsområder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Ofte tilgang til databaser eller brukere i AD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Kan være alt i fra persondata til brukernavn og passord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Resulterer noen ganger i full kompromittering</a:t>
            </a:r>
          </a:p>
          <a:p>
            <a:pPr marL="225425" lvl="1" indent="0">
              <a:lnSpc>
                <a:spcPct val="150000"/>
              </a:lnSpc>
              <a:buNone/>
            </a:pPr>
            <a:endParaRPr lang="nb-NO">
              <a:cs typeface="Arial"/>
            </a:endParaRPr>
          </a:p>
        </p:txBody>
      </p:sp>
      <p:pic>
        <p:nvPicPr>
          <p:cNvPr id="6" name="Plassholder for bilde 6" descr="Et bilde som inneholder innendørs, Kontorbygning, dataskjerm, datamaskin&#10;&#10;Automatisk generert beskrivelse">
            <a:extLst>
              <a:ext uri="{FF2B5EF4-FFF2-40B4-BE49-F238E27FC236}">
                <a16:creationId xmlns:a16="http://schemas.microsoft.com/office/drawing/2014/main" id="{2A657F9C-8DDA-95B4-40AD-17A9EB3CEA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094" r="16157" b="1"/>
          <a:stretch/>
        </p:blipFill>
        <p:spPr>
          <a:xfrm>
            <a:off x="8563253" y="2251506"/>
            <a:ext cx="2962910" cy="2962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584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EDB58-9828-C8D1-B8C2-2D4C720A7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41546-AC87-220E-EB82-906FCE88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8" y="839757"/>
            <a:ext cx="10905992" cy="612775"/>
          </a:xfrm>
        </p:spPr>
        <p:txBody>
          <a:bodyPr/>
          <a:lstStyle/>
          <a:p>
            <a:r>
              <a:rPr lang="nb-NO" sz="3200">
                <a:solidFill>
                  <a:schemeClr val="bg2"/>
                </a:solidFill>
                <a:cs typeface="Arial"/>
              </a:rPr>
              <a:t>Hvilke sårbarheter ser vi ofte?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4F7F2-0AD5-741C-4D4F-BC1A0B6B0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98" y="1626074"/>
            <a:ext cx="7530467" cy="4213222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>
              <a:lnSpc>
                <a:spcPct val="150000"/>
              </a:lnSpc>
            </a:pPr>
            <a:r>
              <a:rPr lang="nb-NO" dirty="0">
                <a:cs typeface="Arial"/>
              </a:rPr>
              <a:t>Svak passordpolicy</a:t>
            </a:r>
            <a:endParaRPr lang="nb-NO" dirty="0"/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 dirty="0">
                <a:cs typeface="Arial"/>
              </a:rPr>
              <a:t>Passord som "sommer2025" er tillatt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 dirty="0">
                <a:cs typeface="Arial"/>
              </a:rPr>
              <a:t>Brukere er ofte kreative og setter forutsigbare passord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 dirty="0">
                <a:cs typeface="Arial"/>
              </a:rPr>
              <a:t>Til tross for økt kompleksitet, så økes ikke nødvendigvis sikkerheten</a:t>
            </a:r>
          </a:p>
          <a:p>
            <a:pPr marL="215900" indent="-215900">
              <a:lnSpc>
                <a:spcPct val="150000"/>
              </a:lnSpc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r>
              <a:rPr lang="nb-NO" dirty="0">
                <a:cs typeface="Arial"/>
              </a:rPr>
              <a:t>"</a:t>
            </a:r>
            <a:r>
              <a:rPr lang="nb-NO" dirty="0" err="1">
                <a:cs typeface="Arial"/>
              </a:rPr>
              <a:t>PasswordNeverExpires</a:t>
            </a:r>
            <a:r>
              <a:rPr lang="nb-NO" dirty="0">
                <a:cs typeface="Arial"/>
              </a:rPr>
              <a:t>"</a:t>
            </a:r>
            <a:endParaRPr lang="nb-NO" dirty="0"/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 dirty="0">
                <a:cs typeface="Arial"/>
              </a:rPr>
              <a:t>Til tross for ny passordpolicy, så må fremdeles brukerkontoene manuelt bytte passord</a:t>
            </a:r>
          </a:p>
        </p:txBody>
      </p:sp>
      <p:pic>
        <p:nvPicPr>
          <p:cNvPr id="5" name="Picture 4" descr="Et bilde som inneholder tekst, person, datamaskin, skjermbilde&#10;&#10;Automatisk generert beskrivelse">
            <a:extLst>
              <a:ext uri="{FF2B5EF4-FFF2-40B4-BE49-F238E27FC236}">
                <a16:creationId xmlns:a16="http://schemas.microsoft.com/office/drawing/2014/main" id="{5227EFB2-2FF3-842A-885B-D2F1FD15F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062" y="1865107"/>
            <a:ext cx="2506189" cy="372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B4796-33D4-9384-AC09-F4D509B20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890A3-97D6-9DB1-79DA-7219910C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41" y="2552844"/>
            <a:ext cx="11053612" cy="1764847"/>
          </a:xfrm>
        </p:spPr>
        <p:txBody>
          <a:bodyPr/>
          <a:lstStyle/>
          <a:p>
            <a:pPr algn="ctr"/>
            <a:r>
              <a:rPr lang="en-US" b="1" err="1">
                <a:cs typeface="Arial"/>
              </a:rPr>
              <a:t>Konklusjon</a:t>
            </a:r>
            <a:r>
              <a:rPr lang="en-US" b="1">
                <a:cs typeface="Arial"/>
              </a:rPr>
              <a:t> </a:t>
            </a:r>
            <a:r>
              <a:rPr lang="en-US" b="1" err="1">
                <a:cs typeface="Arial"/>
              </a:rPr>
              <a:t>fra</a:t>
            </a:r>
            <a:r>
              <a:rPr lang="en-US" b="1">
                <a:cs typeface="Arial"/>
              </a:rPr>
              <a:t> </a:t>
            </a:r>
            <a:r>
              <a:rPr lang="en-US" b="1" err="1">
                <a:cs typeface="Arial"/>
              </a:rPr>
              <a:t>Kommunetest</a:t>
            </a:r>
            <a:r>
              <a:rPr lang="en-US" b="1">
                <a:cs typeface="Arial"/>
              </a:rPr>
              <a:t>:</a:t>
            </a:r>
            <a:br>
              <a:rPr lang="en-US" b="1"/>
            </a:br>
            <a:br>
              <a:rPr lang="en-US" b="1"/>
            </a:br>
            <a:r>
              <a:rPr lang="en-US" sz="3200" b="1">
                <a:cs typeface="Arial"/>
              </a:rPr>
              <a:t>Vi </a:t>
            </a:r>
            <a:r>
              <a:rPr lang="en-US" sz="3200" b="1" err="1">
                <a:cs typeface="Arial"/>
              </a:rPr>
              <a:t>må</a:t>
            </a:r>
            <a:r>
              <a:rPr lang="en-US" sz="3200" b="1">
                <a:cs typeface="Arial"/>
              </a:rPr>
              <a:t> </a:t>
            </a:r>
            <a:r>
              <a:rPr lang="en-US" sz="3200" b="1" err="1">
                <a:cs typeface="Arial"/>
              </a:rPr>
              <a:t>ikke</a:t>
            </a:r>
            <a:r>
              <a:rPr lang="en-US" sz="3200" b="1">
                <a:cs typeface="Arial"/>
              </a:rPr>
              <a:t> </a:t>
            </a:r>
            <a:r>
              <a:rPr lang="en-US" sz="3200" b="1" err="1">
                <a:cs typeface="Arial"/>
              </a:rPr>
              <a:t>glemme</a:t>
            </a:r>
            <a:r>
              <a:rPr lang="en-US" sz="3200" b="1">
                <a:cs typeface="Arial"/>
              </a:rPr>
              <a:t> </a:t>
            </a:r>
            <a:r>
              <a:rPr lang="en-US" sz="3200" b="1" err="1">
                <a:cs typeface="Arial"/>
              </a:rPr>
              <a:t>grunnleggende</a:t>
            </a:r>
            <a:r>
              <a:rPr lang="en-US" sz="3200" b="1">
                <a:cs typeface="Arial"/>
              </a:rPr>
              <a:t> </a:t>
            </a:r>
            <a:r>
              <a:rPr lang="en-US" sz="3200" b="1" err="1">
                <a:cs typeface="Arial"/>
              </a:rPr>
              <a:t>sikkerhetsarbeid</a:t>
            </a:r>
          </a:p>
        </p:txBody>
      </p:sp>
    </p:spTree>
    <p:extLst>
      <p:ext uri="{BB962C8B-B14F-4D97-AF65-F5344CB8AC3E}">
        <p14:creationId xmlns:p14="http://schemas.microsoft.com/office/powerpoint/2010/main" val="367004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D14A1-951F-4937-14B0-E776603DC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01F179-620F-1FDE-DDF0-1928A2225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196" y="1916115"/>
            <a:ext cx="8032163" cy="1628211"/>
          </a:xfrm>
        </p:spPr>
        <p:txBody>
          <a:bodyPr vert="horz" lIns="0" tIns="0" rIns="0" bIns="0" rtlCol="0" anchor="t">
            <a:normAutofit/>
          </a:bodyPr>
          <a:lstStyle/>
          <a:p>
            <a:pPr marL="215900" indent="-215900">
              <a:lnSpc>
                <a:spcPct val="90000"/>
              </a:lnSpc>
            </a:pPr>
            <a:r>
              <a:rPr lang="nb-NO" sz="2000" b="1" dirty="0">
                <a:cs typeface="Arial"/>
              </a:rPr>
              <a:t>I mange tilfeller avdekkes det sårbarheter relatert til leverandør</a:t>
            </a:r>
            <a:endParaRPr lang="en-US" sz="2000" b="1" dirty="0">
              <a:cs typeface="Arial"/>
            </a:endParaRPr>
          </a:p>
          <a:p>
            <a:pPr marL="447040" lvl="1" indent="-221615" algn="l">
              <a:buFont typeface="Courier New" panose="020B0604020202020204" pitchFamily="34" charset="0"/>
              <a:buChar char="o"/>
            </a:pPr>
            <a:r>
              <a:rPr lang="nb-NO" sz="1900" dirty="0">
                <a:solidFill>
                  <a:schemeClr val="bg1"/>
                </a:solidFill>
              </a:rPr>
              <a:t>Har din nabokommune samme passord på enkelte brukere?</a:t>
            </a:r>
          </a:p>
          <a:p>
            <a:pPr marL="447040" lvl="1" indent="-221615" algn="l">
              <a:buFont typeface="Courier New" panose="020B0604020202020204" pitchFamily="34" charset="0"/>
              <a:buChar char="o"/>
            </a:pPr>
            <a:r>
              <a:rPr lang="nb-NO" sz="1900" dirty="0">
                <a:solidFill>
                  <a:schemeClr val="bg1"/>
                </a:solidFill>
              </a:rPr>
              <a:t>Brukere i Active Directory og lokale databasebrukere</a:t>
            </a:r>
          </a:p>
          <a:p>
            <a:pPr marL="447040" lvl="1" indent="-221615" algn="l">
              <a:buFont typeface="Courier New" panose="020B0604020202020204" pitchFamily="34" charset="0"/>
              <a:buChar char="o"/>
            </a:pPr>
            <a:r>
              <a:rPr lang="nb-NO" sz="1900" dirty="0">
                <a:solidFill>
                  <a:schemeClr val="bg1"/>
                </a:solidFill>
              </a:rPr>
              <a:t>Fildelingsområder (for eksempel fra terminalservere) er lesbare for alle brukere</a:t>
            </a:r>
          </a:p>
          <a:p>
            <a:pPr marL="447040" lvl="1" indent="-221615" algn="l">
              <a:lnSpc>
                <a:spcPct val="90000"/>
              </a:lnSpc>
              <a:buFont typeface="Courier New" panose="020B0604020202020204" pitchFamily="34" charset="0"/>
              <a:buChar char="o"/>
            </a:pPr>
            <a:endParaRPr lang="nb-NO" sz="19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52903-3DF6-4084-4675-E6A42478F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196" y="751794"/>
            <a:ext cx="9084449" cy="37560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3200" dirty="0">
                <a:cs typeface="Arial"/>
              </a:rPr>
              <a:t>Leverandører kan potensielt svekke sikkerheten</a:t>
            </a:r>
            <a:endParaRPr lang="en-US" sz="3200" dirty="0">
              <a:cs typeface="Arial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A5AE8B0-825C-2EB6-F760-27352C586DCF}"/>
              </a:ext>
            </a:extLst>
          </p:cNvPr>
          <p:cNvSpPr txBox="1">
            <a:spLocks/>
          </p:cNvSpPr>
          <p:nvPr/>
        </p:nvSpPr>
        <p:spPr>
          <a:xfrm>
            <a:off x="625267" y="3756490"/>
            <a:ext cx="8032163" cy="23612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215900" indent="-215900">
              <a:lnSpc>
                <a:spcPct val="90000"/>
              </a:lnSpc>
            </a:pPr>
            <a:r>
              <a:rPr lang="nb-NO" sz="2000" b="1">
                <a:cs typeface="Arial"/>
              </a:rPr>
              <a:t>Viktig å stille krav til leverandører</a:t>
            </a:r>
            <a:endParaRPr lang="en-US"/>
          </a:p>
          <a:p>
            <a:pPr marL="447040" lvl="1" indent="-221615" algn="l" defTabSz="914400">
              <a:buFont typeface="Courier New" panose="020B0604020202020204" pitchFamily="34" charset="0"/>
              <a:buChar char="o"/>
            </a:pPr>
            <a:r>
              <a:rPr lang="nb-NO" sz="1900" kern="0" dirty="0">
                <a:solidFill>
                  <a:schemeClr val="bg1"/>
                </a:solidFill>
              </a:rPr>
              <a:t>Spør de riktige spørsmålene: Hvilke rettigheter har den brukerkontoen </a:t>
            </a:r>
            <a:r>
              <a:rPr lang="nb-NO" sz="1900" i="1" kern="0" dirty="0">
                <a:solidFill>
                  <a:schemeClr val="bg1"/>
                </a:solidFill>
              </a:rPr>
              <a:t>egentlig </a:t>
            </a:r>
            <a:r>
              <a:rPr lang="nb-NO" sz="1900" kern="0" dirty="0">
                <a:solidFill>
                  <a:schemeClr val="bg1"/>
                </a:solidFill>
              </a:rPr>
              <a:t>behov for?</a:t>
            </a:r>
            <a:endParaRPr lang="nb-NO" sz="1900" kern="0" dirty="0">
              <a:solidFill>
                <a:schemeClr val="bg1"/>
              </a:solidFill>
              <a:cs typeface="Arial"/>
            </a:endParaRPr>
          </a:p>
          <a:p>
            <a:pPr marL="447040" lvl="1" indent="-221615" algn="l" defTabSz="914400">
              <a:buFont typeface="Courier New" panose="020B0604020202020204" pitchFamily="34" charset="0"/>
              <a:buChar char="o"/>
            </a:pPr>
            <a:r>
              <a:rPr lang="nb-NO" sz="1900" kern="0" dirty="0">
                <a:solidFill>
                  <a:schemeClr val="bg1"/>
                </a:solidFill>
              </a:rPr>
              <a:t>Arbeidet bør utføres i henhold til kommunen sin standard og policy. Gjerne verifiser utførelsen</a:t>
            </a:r>
            <a:endParaRPr lang="nb-NO" sz="1900" kern="0" dirty="0">
              <a:solidFill>
                <a:schemeClr val="bg1"/>
              </a:solidFill>
              <a:cs typeface="Arial"/>
            </a:endParaRPr>
          </a:p>
          <a:p>
            <a:pPr marL="447040" lvl="1" indent="-221615" algn="l" defTabSz="914400">
              <a:buFont typeface="Courier New" panose="020B0604020202020204" pitchFamily="34" charset="0"/>
              <a:buChar char="o"/>
            </a:pPr>
            <a:r>
              <a:rPr lang="nb-NO" sz="1900" kern="0" dirty="0">
                <a:solidFill>
                  <a:schemeClr val="bg1"/>
                </a:solidFill>
              </a:rPr>
              <a:t>Kritiske sårbarheter hos sikre og dyktige kommuner hvor leverandør var det svakeste leddet</a:t>
            </a:r>
            <a:endParaRPr lang="nb-NO" sz="1900" kern="0" dirty="0">
              <a:solidFill>
                <a:schemeClr val="bg1"/>
              </a:solidFill>
              <a:cs typeface="Arial"/>
            </a:endParaRPr>
          </a:p>
          <a:p>
            <a:pPr marL="215900" indent="-215900">
              <a:lnSpc>
                <a:spcPct val="90000"/>
              </a:lnSpc>
            </a:pPr>
            <a:endParaRPr lang="nb-NO" sz="1900"/>
          </a:p>
          <a:p>
            <a:pPr marL="215900" indent="-215900">
              <a:lnSpc>
                <a:spcPct val="90000"/>
              </a:lnSpc>
            </a:pPr>
            <a:endParaRPr lang="nb-NO" sz="1900">
              <a:latin typeface="Arial" panose="020B0604020202020204"/>
            </a:endParaRPr>
          </a:p>
          <a:p>
            <a:pPr marL="215900" indent="-215900">
              <a:lnSpc>
                <a:spcPct val="90000"/>
              </a:lnSpc>
            </a:pPr>
            <a:endParaRPr lang="nb-NO" sz="1900"/>
          </a:p>
        </p:txBody>
      </p:sp>
    </p:spTree>
    <p:extLst>
      <p:ext uri="{BB962C8B-B14F-4D97-AF65-F5344CB8AC3E}">
        <p14:creationId xmlns:p14="http://schemas.microsoft.com/office/powerpoint/2010/main" val="204204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3DFD4-672C-235E-C3BE-08C0F4C1F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F019D-423C-DC5C-7D94-F104A009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6" y="728662"/>
            <a:ext cx="10905992" cy="612776"/>
          </a:xfrm>
        </p:spPr>
        <p:txBody>
          <a:bodyPr anchor="t">
            <a:normAutofit/>
          </a:bodyPr>
          <a:lstStyle/>
          <a:p>
            <a:r>
              <a:rPr lang="nb-NO"/>
              <a:t>Men hva skjer etter en Kommunetest?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3BDCE-88A9-39EB-8325-FAA42DD0E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9" y="1916116"/>
            <a:ext cx="3680524" cy="4213222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215900" indent="-215900">
              <a:lnSpc>
                <a:spcPct val="90000"/>
              </a:lnSpc>
            </a:pPr>
            <a:r>
              <a:rPr lang="nb-NO" sz="1800" b="1" dirty="0">
                <a:cs typeface="Arial"/>
              </a:rPr>
              <a:t>Herdingsprosjektet</a:t>
            </a:r>
            <a:endParaRPr lang="en-US" sz="1800" b="1" dirty="0">
              <a:cs typeface="Arial"/>
            </a:endParaRPr>
          </a:p>
          <a:p>
            <a:pPr marL="447040" lvl="1" indent="-221615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nb-NO" sz="1400" dirty="0">
                <a:cs typeface="Arial"/>
              </a:rPr>
              <a:t>Et eget team som skal bistå kommunene etter endt test</a:t>
            </a:r>
          </a:p>
          <a:p>
            <a:pPr marL="447040" lvl="1" indent="-221615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nb-NO" sz="1400" dirty="0">
                <a:cs typeface="Arial"/>
              </a:rPr>
              <a:t>Krever forankring i ledelsen og en forpliktelse ovenfor oss i Helse- og </a:t>
            </a:r>
            <a:r>
              <a:rPr lang="nb-NO" sz="1400" dirty="0" err="1">
                <a:cs typeface="Arial"/>
              </a:rPr>
              <a:t>KommuneCERT</a:t>
            </a:r>
            <a:endParaRPr lang="nb-NO" sz="1400" dirty="0" err="1"/>
          </a:p>
          <a:p>
            <a:pPr marL="447040" lvl="1" indent="-221615">
              <a:lnSpc>
                <a:spcPct val="90000"/>
              </a:lnSpc>
              <a:buFont typeface="Courier New" panose="020B0604020202020204" pitchFamily="34" charset="0"/>
              <a:buChar char="o"/>
            </a:pPr>
            <a:endParaRPr lang="nb-NO" sz="1400"/>
          </a:p>
          <a:p>
            <a:pPr marL="215900" indent="-215900">
              <a:lnSpc>
                <a:spcPct val="90000"/>
              </a:lnSpc>
            </a:pPr>
            <a:r>
              <a:rPr lang="nb-NO" sz="1800" b="1" dirty="0">
                <a:cs typeface="Arial"/>
              </a:rPr>
              <a:t>Hjelpe å utbedre funn, men også å utveksle kompetanse</a:t>
            </a:r>
          </a:p>
          <a:p>
            <a:pPr marL="447040" lvl="1" indent="-221615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nb-NO" sz="1400" dirty="0">
                <a:cs typeface="Arial"/>
              </a:rPr>
              <a:t>Korte møter hvor funn blir utbedret sammen</a:t>
            </a:r>
          </a:p>
          <a:p>
            <a:pPr marL="447040" lvl="1" indent="-221615">
              <a:lnSpc>
                <a:spcPct val="90000"/>
              </a:lnSpc>
              <a:buFont typeface="Courier New" panose="020B0604020202020204" pitchFamily="34" charset="0"/>
              <a:buChar char="o"/>
            </a:pPr>
            <a:endParaRPr lang="nb-NO" sz="1400"/>
          </a:p>
          <a:p>
            <a:pPr marL="215900" indent="-215900">
              <a:lnSpc>
                <a:spcPct val="90000"/>
              </a:lnSpc>
            </a:pPr>
            <a:r>
              <a:rPr lang="nb-NO" sz="1800" b="1" dirty="0">
                <a:cs typeface="Arial"/>
              </a:rPr>
              <a:t>Vi ønsker at kommunen skal sitte igjen med kunnskapen</a:t>
            </a:r>
          </a:p>
          <a:p>
            <a:pPr marL="447040" lvl="1" indent="-221615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nb-NO" sz="1400" dirty="0">
                <a:cs typeface="Arial"/>
              </a:rPr>
              <a:t>Vi gir kommunen muligheten til å lære hvordan de herder funnene selv</a:t>
            </a:r>
          </a:p>
          <a:p>
            <a:pPr marL="447040" lvl="1" indent="-221615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nb-NO" sz="1400" dirty="0">
                <a:cs typeface="Arial"/>
              </a:rPr>
              <a:t>Kommunen er systemeier og kjenner sin egen infrastruktur best</a:t>
            </a:r>
          </a:p>
          <a:p>
            <a:pPr marL="447040" lvl="1" indent="-221615">
              <a:lnSpc>
                <a:spcPct val="90000"/>
              </a:lnSpc>
              <a:buFont typeface="Courier New" panose="020B0604020202020204" pitchFamily="34" charset="0"/>
              <a:buChar char="o"/>
            </a:pPr>
            <a:endParaRPr lang="nb-NO" sz="1400"/>
          </a:p>
          <a:p>
            <a:pPr marL="215900" indent="-215900">
              <a:lnSpc>
                <a:spcPct val="90000"/>
              </a:lnSpc>
            </a:pPr>
            <a:endParaRPr lang="nb-NO" sz="1400"/>
          </a:p>
          <a:p>
            <a:pPr marL="215900" indent="-215900">
              <a:lnSpc>
                <a:spcPct val="90000"/>
              </a:lnSpc>
            </a:pPr>
            <a:endParaRPr lang="nb-NO" sz="1400"/>
          </a:p>
          <a:p>
            <a:pPr marL="215900" indent="-215900">
              <a:lnSpc>
                <a:spcPct val="90000"/>
              </a:lnSpc>
            </a:pPr>
            <a:endParaRPr lang="nb-NO" sz="1400"/>
          </a:p>
        </p:txBody>
      </p:sp>
      <p:pic>
        <p:nvPicPr>
          <p:cNvPr id="5" name="Picture 4" descr="A person looking at a computer screen&#10;&#10;AI-generated content may be incorrect.">
            <a:extLst>
              <a:ext uri="{FF2B5EF4-FFF2-40B4-BE49-F238E27FC236}">
                <a16:creationId xmlns:a16="http://schemas.microsoft.com/office/drawing/2014/main" id="{C63DECF1-9AFE-0FD2-8108-4688C3F379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11682"/>
          <a:stretch>
            <a:fillRect/>
          </a:stretch>
        </p:blipFill>
        <p:spPr>
          <a:xfrm>
            <a:off x="5608886" y="2212997"/>
            <a:ext cx="5934198" cy="3471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994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701F1-63F2-F0ED-DB24-2D77A4201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F31EBB-D6A4-A2FA-7255-6641EE55E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196" y="2269901"/>
            <a:ext cx="8032163" cy="1531755"/>
          </a:xfrm>
        </p:spPr>
        <p:txBody>
          <a:bodyPr vert="horz" lIns="0" tIns="0" rIns="0" bIns="0" rtlCol="0" anchor="t">
            <a:normAutofit/>
          </a:bodyPr>
          <a:lstStyle/>
          <a:p>
            <a:pPr marL="215900" indent="-215900">
              <a:lnSpc>
                <a:spcPct val="90000"/>
              </a:lnSpc>
            </a:pPr>
            <a:r>
              <a:rPr lang="nb-NO" sz="2000" b="1" dirty="0">
                <a:cs typeface="Arial"/>
              </a:rPr>
              <a:t>Vi ser positiv utvikling vedrørende herding </a:t>
            </a:r>
            <a:endParaRPr lang="en-US" sz="2000" b="1" dirty="0">
              <a:cs typeface="Arial"/>
            </a:endParaRPr>
          </a:p>
          <a:p>
            <a:pPr marL="447040" lvl="1" indent="-221615" algn="l">
              <a:buFont typeface="Courier New" panose="020B0604020202020204" pitchFamily="34" charset="0"/>
              <a:buChar char="o"/>
            </a:pPr>
            <a:r>
              <a:rPr lang="nb-NO" sz="1900" dirty="0">
                <a:solidFill>
                  <a:schemeClr val="bg1"/>
                </a:solidFill>
              </a:rPr>
              <a:t>Flere av de mest kritiske sårbarhetene blir tettet innen kort tid</a:t>
            </a:r>
          </a:p>
          <a:p>
            <a:pPr marL="447040" lvl="1" indent="-221615" algn="l">
              <a:buFont typeface="Courier New" panose="020B0604020202020204" pitchFamily="34" charset="0"/>
              <a:buChar char="o"/>
            </a:pPr>
            <a:r>
              <a:rPr lang="nb-NO" sz="1900" dirty="0" err="1">
                <a:solidFill>
                  <a:schemeClr val="bg1"/>
                </a:solidFill>
              </a:rPr>
              <a:t>Angrepsflaten</a:t>
            </a:r>
            <a:r>
              <a:rPr lang="nb-NO" sz="1900" dirty="0">
                <a:solidFill>
                  <a:schemeClr val="bg1"/>
                </a:solidFill>
              </a:rPr>
              <a:t> blir redusert, som for eksempel antall administratorer og rettigheter generelt i domenet</a:t>
            </a:r>
            <a:br>
              <a:rPr lang="nb-NO" sz="1900" dirty="0"/>
            </a:br>
            <a:endParaRPr lang="nb-NO" sz="1900" dirty="0"/>
          </a:p>
          <a:p>
            <a:pPr marL="225425" lvl="1" algn="l"/>
            <a:endParaRPr lang="nb-NO" sz="1900" dirty="0"/>
          </a:p>
          <a:p>
            <a:pPr marL="215900" indent="-215900" algn="l">
              <a:lnSpc>
                <a:spcPct val="90000"/>
              </a:lnSpc>
            </a:pPr>
            <a:endParaRPr lang="nb-NO" sz="1900" dirty="0">
              <a:solidFill>
                <a:schemeClr val="bg1"/>
              </a:solidFill>
              <a:latin typeface="Arial" panose="020B0604020202020204"/>
            </a:endParaRPr>
          </a:p>
          <a:p>
            <a:pPr marL="215900" indent="-215900">
              <a:lnSpc>
                <a:spcPct val="90000"/>
              </a:lnSpc>
            </a:pPr>
            <a:endParaRPr lang="nb-NO" sz="1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1552E-2736-C0E8-E0F1-31BADD274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196" y="751794"/>
            <a:ext cx="7197592" cy="37560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3200">
                <a:cs typeface="Arial"/>
              </a:rPr>
              <a:t>Positiv utvikling etter endt Kommunetest hos flere virksomheter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47BCE2C-1983-CA23-BECA-674CF2BB2E7E}"/>
              </a:ext>
            </a:extLst>
          </p:cNvPr>
          <p:cNvSpPr txBox="1">
            <a:spLocks/>
          </p:cNvSpPr>
          <p:nvPr/>
        </p:nvSpPr>
        <p:spPr>
          <a:xfrm>
            <a:off x="625267" y="3801618"/>
            <a:ext cx="8032163" cy="160892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215900" indent="-215900">
              <a:lnSpc>
                <a:spcPct val="90000"/>
              </a:lnSpc>
            </a:pPr>
            <a:endParaRPr lang="nb-NO" sz="1900" kern="0" dirty="0">
              <a:cs typeface="Arial"/>
            </a:endParaRPr>
          </a:p>
          <a:p>
            <a:pPr marL="215900" indent="-215900">
              <a:lnSpc>
                <a:spcPct val="90000"/>
              </a:lnSpc>
            </a:pPr>
            <a:r>
              <a:rPr lang="nb-NO" sz="2000" b="1" dirty="0">
                <a:cs typeface="Arial"/>
              </a:rPr>
              <a:t>Kompetanseheving og bevisstgjøring</a:t>
            </a:r>
          </a:p>
          <a:p>
            <a:pPr marL="447040" lvl="1" indent="-221615" algn="l" defTabSz="914400">
              <a:buFont typeface="Courier New" panose="020B0604020202020204" pitchFamily="34" charset="0"/>
              <a:buChar char="o"/>
            </a:pPr>
            <a:r>
              <a:rPr lang="nb-NO" sz="1900" kern="0" dirty="0">
                <a:solidFill>
                  <a:schemeClr val="bg1"/>
                </a:solidFill>
              </a:rPr>
              <a:t>Flere virksomheter lærer hvordan en angriper tenker</a:t>
            </a:r>
          </a:p>
          <a:p>
            <a:pPr marL="447040" lvl="1" indent="-221615" algn="l" defTabSz="914400">
              <a:buFont typeface="Courier New" panose="020B0604020202020204" pitchFamily="34" charset="0"/>
              <a:buChar char="o"/>
            </a:pPr>
            <a:r>
              <a:rPr lang="nb-NO" sz="1900" kern="0" dirty="0">
                <a:solidFill>
                  <a:schemeClr val="bg1"/>
                </a:solidFill>
              </a:rPr>
              <a:t>Fremtidig sikkerhetsarbeid i kommunene blir justert basert på resultatene fra en Kommunetest</a:t>
            </a:r>
          </a:p>
          <a:p>
            <a:pPr marL="225425" lvl="1" algn="l" defTabSz="914400"/>
            <a:endParaRPr lang="nb-NO" sz="1900" kern="0">
              <a:solidFill>
                <a:sysClr val="windowText" lastClr="000000"/>
              </a:solidFill>
            </a:endParaRPr>
          </a:p>
          <a:p>
            <a:pPr marL="215900" indent="-215900">
              <a:lnSpc>
                <a:spcPct val="90000"/>
              </a:lnSpc>
            </a:pPr>
            <a:endParaRPr lang="nb-NO" sz="1900">
              <a:latin typeface="Arial" panose="020B0604020202020204"/>
            </a:endParaRPr>
          </a:p>
          <a:p>
            <a:pPr marL="215900" indent="-215900">
              <a:lnSpc>
                <a:spcPct val="90000"/>
              </a:lnSpc>
            </a:pPr>
            <a:endParaRPr lang="nb-NO" sz="1900"/>
          </a:p>
        </p:txBody>
      </p:sp>
    </p:spTree>
    <p:extLst>
      <p:ext uri="{BB962C8B-B14F-4D97-AF65-F5344CB8AC3E}">
        <p14:creationId xmlns:p14="http://schemas.microsoft.com/office/powerpoint/2010/main" val="94216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7F0B1-EB6A-AF38-E25F-D07181386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at a desk with multiple computer screens&#10;&#10;AI-generated content may be incorrect.">
            <a:extLst>
              <a:ext uri="{FF2B5EF4-FFF2-40B4-BE49-F238E27FC236}">
                <a16:creationId xmlns:a16="http://schemas.microsoft.com/office/drawing/2014/main" id="{1D7786B4-71C6-9A43-6D3B-CA5E400C35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55" b="988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AB099A-A574-6748-5421-5C90C1EA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09338"/>
            <a:ext cx="7940139" cy="1620000"/>
          </a:xfrm>
        </p:spPr>
        <p:txBody>
          <a:bodyPr wrap="square" anchor="ctr">
            <a:normAutofit/>
          </a:bodyPr>
          <a:lstStyle/>
          <a:p>
            <a:r>
              <a:rPr lang="nb-NO">
                <a:cs typeface="Arial"/>
              </a:rPr>
              <a:t>Operasjonell Teknologi (OT)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1540F-2363-F524-5408-0B9F904D84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0142" y="4509339"/>
            <a:ext cx="1619999" cy="1619999"/>
          </a:xfrm>
        </p:spPr>
        <p:txBody>
          <a:bodyPr vert="horz" wrap="square" lIns="0" tIns="0" rIns="0" bIns="0" rtlCol="0" anchor="ctr">
            <a:normAutofit/>
          </a:bodyPr>
          <a:lstStyle/>
          <a:p>
            <a:endParaRPr lang="en-US"/>
          </a:p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674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4AC27-6BDC-9F12-DD0B-2F23C0114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8E9CE-D16C-4412-C067-71FE67FAD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8" y="839757"/>
            <a:ext cx="10905992" cy="612775"/>
          </a:xfrm>
        </p:spPr>
        <p:txBody>
          <a:bodyPr/>
          <a:lstStyle/>
          <a:p>
            <a:r>
              <a:rPr lang="nb-NO" sz="3200">
                <a:solidFill>
                  <a:schemeClr val="bg2"/>
                </a:solidFill>
                <a:cs typeface="Arial"/>
              </a:rPr>
              <a:t>Hovedforskjellene mellom IT og OT</a:t>
            </a:r>
            <a:endParaRPr lang="nb-NO" sz="320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F195F-D166-5A80-AFE2-C39DA0FEB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98" y="1626074"/>
            <a:ext cx="11141850" cy="4213222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>
              <a:lnSpc>
                <a:spcPct val="150000"/>
              </a:lnSpc>
            </a:pPr>
            <a:r>
              <a:rPr lang="nb-NO">
                <a:cs typeface="Arial"/>
              </a:rPr>
              <a:t>OT styrer fysiske enheter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Eksempler er motorer/pumper, dører, ventilasjon, varme og </a:t>
            </a:r>
            <a:r>
              <a:rPr lang="nb-NO" err="1">
                <a:cs typeface="Arial"/>
              </a:rPr>
              <a:t>togsystemer</a:t>
            </a:r>
            <a:endParaRPr lang="nb-NO">
              <a:cs typeface="Arial"/>
            </a:endParaRP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Kan være alt i fra små fabrikker til kritisk infrastruktur (vann/avløp/strøm)</a:t>
            </a:r>
          </a:p>
          <a:p>
            <a:pPr marL="447040" lvl="1" indent="-221615">
              <a:lnSpc>
                <a:spcPct val="100000"/>
              </a:lnSpc>
              <a:buFont typeface="Courier New" panose="020B0604020202020204" pitchFamily="34" charset="0"/>
              <a:buChar char="o"/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r>
              <a:rPr lang="nb-NO">
                <a:cs typeface="Arial"/>
              </a:rPr>
              <a:t>Stort fokus på "</a:t>
            </a:r>
            <a:r>
              <a:rPr lang="nb-NO" err="1">
                <a:cs typeface="Arial"/>
              </a:rPr>
              <a:t>Availability</a:t>
            </a:r>
            <a:r>
              <a:rPr lang="nb-NO">
                <a:cs typeface="Arial"/>
              </a:rPr>
              <a:t>". Oppetid er alltid kritisk</a:t>
            </a:r>
            <a:endParaRPr lang="nb-NO"/>
          </a:p>
          <a:p>
            <a:pPr marL="447040" lvl="1" indent="-221615">
              <a:lnSpc>
                <a:spcPct val="100000"/>
              </a:lnSpc>
              <a:buFont typeface="Courier New" panose="020B0604020202020204" pitchFamily="34" charset="0"/>
              <a:buChar char="o"/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r>
              <a:rPr lang="nb-NO">
                <a:cs typeface="Arial"/>
              </a:rPr>
              <a:t>Ofte nøkkelferdige løsninger med begrenset kompetanse hos eier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I mange tilfeller tungt avhengig av leverandør(er)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endParaRPr lang="nb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168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99AED-62CB-5FE4-E82C-1A0A901C3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Eksempler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på</a:t>
            </a:r>
            <a:r>
              <a:rPr lang="en-US">
                <a:cs typeface="Arial"/>
              </a:rPr>
              <a:t> OT-</a:t>
            </a:r>
            <a:r>
              <a:rPr lang="en-US" err="1">
                <a:cs typeface="Arial"/>
              </a:rPr>
              <a:t>anlegg</a:t>
            </a:r>
            <a:r>
              <a:rPr lang="en-US">
                <a:cs typeface="Arial"/>
              </a:rPr>
              <a:t> hos </a:t>
            </a:r>
            <a:r>
              <a:rPr lang="en-US" err="1">
                <a:cs typeface="Arial"/>
              </a:rPr>
              <a:t>kommuner</a:t>
            </a:r>
            <a:endParaRPr lang="en-US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CF56F-201F-569F-A03B-AE0EFE9D6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99" y="2063320"/>
            <a:ext cx="7022348" cy="4195080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en-US" sz="1800" err="1">
                <a:cs typeface="Arial"/>
              </a:rPr>
              <a:t>Flere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kommuner</a:t>
            </a:r>
            <a:r>
              <a:rPr lang="en-US" sz="1800">
                <a:cs typeface="Arial"/>
              </a:rPr>
              <a:t> </a:t>
            </a:r>
            <a:r>
              <a:rPr lang="en-US" sz="1800" err="1">
                <a:cs typeface="Arial"/>
              </a:rPr>
              <a:t>benytter</a:t>
            </a:r>
            <a:r>
              <a:rPr lang="en-US" sz="1800">
                <a:cs typeface="Arial"/>
              </a:rPr>
              <a:t> seg av </a:t>
            </a:r>
            <a:r>
              <a:rPr lang="en-US" sz="1800" err="1">
                <a:cs typeface="Arial"/>
              </a:rPr>
              <a:t>Sentralt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Driftskontrollanlegg</a:t>
            </a:r>
            <a:r>
              <a:rPr lang="en-US" sz="1800">
                <a:cs typeface="Arial"/>
              </a:rPr>
              <a:t> (SD)</a:t>
            </a: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r>
              <a:rPr lang="en-US" sz="1800">
                <a:cs typeface="Arial"/>
              </a:rPr>
              <a:t>Vi </a:t>
            </a:r>
            <a:r>
              <a:rPr lang="en-US" sz="1800" err="1">
                <a:cs typeface="Arial"/>
              </a:rPr>
              <a:t>har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kompromittert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flere</a:t>
            </a:r>
            <a:r>
              <a:rPr lang="en-US" sz="1800">
                <a:cs typeface="Arial"/>
              </a:rPr>
              <a:t> SD-</a:t>
            </a:r>
            <a:r>
              <a:rPr lang="en-US" sz="1800" err="1">
                <a:cs typeface="Arial"/>
              </a:rPr>
              <a:t>anlegg</a:t>
            </a:r>
            <a:r>
              <a:rPr lang="en-US" sz="1800">
                <a:cs typeface="Arial"/>
              </a:rPr>
              <a:t> under </a:t>
            </a:r>
            <a:r>
              <a:rPr lang="en-US" sz="1800" err="1">
                <a:cs typeface="Arial"/>
              </a:rPr>
              <a:t>kommunetester</a:t>
            </a:r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r>
              <a:rPr lang="en-US" sz="1800">
                <a:cs typeface="Arial"/>
              </a:rPr>
              <a:t>Ikke </a:t>
            </a:r>
            <a:r>
              <a:rPr lang="en-US" sz="1800" err="1">
                <a:cs typeface="Arial"/>
              </a:rPr>
              <a:t>uvanlig</a:t>
            </a:r>
            <a:r>
              <a:rPr lang="en-US" sz="1800">
                <a:cs typeface="Arial"/>
              </a:rPr>
              <a:t> å </a:t>
            </a:r>
            <a:r>
              <a:rPr lang="en-US" sz="1800" err="1">
                <a:cs typeface="Arial"/>
              </a:rPr>
              <a:t>finne</a:t>
            </a:r>
            <a:r>
              <a:rPr lang="en-US" sz="1800">
                <a:cs typeface="Arial"/>
              </a:rPr>
              <a:t> IT-</a:t>
            </a:r>
            <a:r>
              <a:rPr lang="en-US" sz="1800" err="1">
                <a:cs typeface="Arial"/>
              </a:rPr>
              <a:t>utstyr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som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benyttes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i</a:t>
            </a:r>
            <a:r>
              <a:rPr lang="en-US" sz="1800">
                <a:cs typeface="Arial"/>
              </a:rPr>
              <a:t> OT-</a:t>
            </a:r>
            <a:r>
              <a:rPr lang="en-US" sz="1800" err="1">
                <a:cs typeface="Arial"/>
              </a:rPr>
              <a:t>installasjoner</a:t>
            </a:r>
            <a:r>
              <a:rPr lang="en-US" sz="1800">
                <a:cs typeface="Arial"/>
              </a:rPr>
              <a:t>. </a:t>
            </a:r>
            <a:r>
              <a:rPr lang="en-US" sz="1800" err="1">
                <a:cs typeface="Arial"/>
              </a:rPr>
              <a:t>Ofte</a:t>
            </a:r>
            <a:r>
              <a:rPr lang="en-US" sz="1800">
                <a:cs typeface="Arial"/>
              </a:rPr>
              <a:t> er </a:t>
            </a:r>
            <a:r>
              <a:rPr lang="en-US" sz="1800" err="1">
                <a:cs typeface="Arial"/>
              </a:rPr>
              <a:t>dette</a:t>
            </a:r>
            <a:r>
              <a:rPr lang="en-US" sz="1800">
                <a:cs typeface="Arial"/>
              </a:rPr>
              <a:t> Windows-</a:t>
            </a:r>
            <a:r>
              <a:rPr lang="en-US" sz="1800" err="1">
                <a:cs typeface="Arial"/>
              </a:rPr>
              <a:t>maskiner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levert</a:t>
            </a:r>
            <a:r>
              <a:rPr lang="en-US" sz="1800">
                <a:cs typeface="Arial"/>
              </a:rPr>
              <a:t> av </a:t>
            </a:r>
            <a:r>
              <a:rPr lang="en-US" sz="1800" err="1">
                <a:cs typeface="Arial"/>
              </a:rPr>
              <a:t>en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tredjepartsleverandør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og</a:t>
            </a:r>
            <a:r>
              <a:rPr lang="en-US" sz="1800">
                <a:cs typeface="Arial"/>
              </a:rPr>
              <a:t> er </a:t>
            </a:r>
            <a:r>
              <a:rPr lang="en-US" sz="1800" err="1">
                <a:cs typeface="Arial"/>
              </a:rPr>
              <a:t>udaterte</a:t>
            </a:r>
            <a:endParaRPr lang="en-US" sz="1800">
              <a:cs typeface="Arial"/>
            </a:endParaRPr>
          </a:p>
          <a:p>
            <a:pPr marL="215900" indent="-215900">
              <a:buChar char="•"/>
            </a:pPr>
            <a:endParaRPr lang="en-US" sz="1800">
              <a:cs typeface="Arial"/>
            </a:endParaRPr>
          </a:p>
          <a:p>
            <a:pPr marL="215900" indent="-215900"/>
            <a:r>
              <a:rPr lang="en-US" sz="1800">
                <a:cs typeface="Arial"/>
              </a:rPr>
              <a:t>Standard </a:t>
            </a:r>
            <a:r>
              <a:rPr lang="en-US" sz="1800" err="1">
                <a:cs typeface="Arial"/>
              </a:rPr>
              <a:t>sikkerhetsoppdateringer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kan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knekke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anleggene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grunnet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skreddersydd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løsning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og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programvare</a:t>
            </a: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r>
              <a:rPr lang="en-US" sz="1800" err="1">
                <a:cs typeface="Arial"/>
              </a:rPr>
              <a:t>Ofte</a:t>
            </a:r>
            <a:r>
              <a:rPr lang="en-US" sz="1800">
                <a:cs typeface="Arial"/>
              </a:rPr>
              <a:t> </a:t>
            </a:r>
            <a:r>
              <a:rPr lang="en-US" sz="1800" err="1">
                <a:cs typeface="Arial"/>
              </a:rPr>
              <a:t>utfordringer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vedrørende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samspill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mellom</a:t>
            </a:r>
            <a:r>
              <a:rPr lang="en-US" sz="1800">
                <a:cs typeface="Arial"/>
              </a:rPr>
              <a:t> IT </a:t>
            </a:r>
            <a:r>
              <a:rPr lang="en-US" sz="1800" err="1">
                <a:cs typeface="Arial"/>
              </a:rPr>
              <a:t>og</a:t>
            </a:r>
            <a:r>
              <a:rPr lang="en-US" sz="1800">
                <a:cs typeface="Arial"/>
              </a:rPr>
              <a:t> OT</a:t>
            </a: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</p:txBody>
      </p:sp>
      <p:pic>
        <p:nvPicPr>
          <p:cNvPr id="7" name="Picture 6" descr="A diagram of a system&#10;&#10;AI-generated content may be incorrect.">
            <a:extLst>
              <a:ext uri="{FF2B5EF4-FFF2-40B4-BE49-F238E27FC236}">
                <a16:creationId xmlns:a16="http://schemas.microsoft.com/office/drawing/2014/main" id="{CCE87E5D-1640-7F46-1A9F-FBF2FFA22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331" y="2712358"/>
            <a:ext cx="3584040" cy="24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4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6F646D-5F34-E21B-292A-0F01677FA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Arial"/>
              </a:rPr>
              <a:t>Agenda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035938-8C8D-E466-DE82-A38CBB406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99" y="1602351"/>
            <a:ext cx="6852536" cy="4213222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>
              <a:lnSpc>
                <a:spcPct val="150000"/>
              </a:lnSpc>
              <a:buFont typeface="Wingdings"/>
              <a:buChar char="Ø"/>
            </a:pPr>
            <a:r>
              <a:rPr lang="nb-NO">
                <a:cs typeface="Arial"/>
              </a:rPr>
              <a:t>Om Helse- og </a:t>
            </a:r>
            <a:r>
              <a:rPr lang="nb-NO" err="1">
                <a:cs typeface="Arial"/>
              </a:rPr>
              <a:t>KommuneCERT</a:t>
            </a:r>
            <a:endParaRPr lang="nb-NO"/>
          </a:p>
          <a:p>
            <a:pPr marL="215900" indent="-215900">
              <a:lnSpc>
                <a:spcPct val="150000"/>
              </a:lnSpc>
              <a:buFont typeface="Wingdings"/>
              <a:buChar char="Ø"/>
            </a:pPr>
            <a:r>
              <a:rPr lang="nb-NO">
                <a:cs typeface="Arial"/>
              </a:rPr>
              <a:t>Hva er en Kommunetest</a:t>
            </a:r>
            <a:endParaRPr lang="nb-NO"/>
          </a:p>
          <a:p>
            <a:pPr marL="215900" indent="-215900">
              <a:lnSpc>
                <a:spcPct val="150000"/>
              </a:lnSpc>
              <a:buFont typeface="Wingdings"/>
              <a:buChar char="Ø"/>
            </a:pPr>
            <a:r>
              <a:rPr lang="nb-NO">
                <a:cs typeface="Arial"/>
              </a:rPr>
              <a:t>Observasjoner rundt Kommunetest</a:t>
            </a:r>
            <a:endParaRPr lang="nb-NO"/>
          </a:p>
          <a:p>
            <a:pPr marL="215900" indent="-215900">
              <a:lnSpc>
                <a:spcPct val="150000"/>
              </a:lnSpc>
              <a:buFont typeface="Wingdings"/>
              <a:buChar char="Ø"/>
            </a:pPr>
            <a:r>
              <a:rPr lang="nb-NO">
                <a:cs typeface="Arial"/>
              </a:rPr>
              <a:t>Operasjonell Teknologi (OT)</a:t>
            </a:r>
            <a:endParaRPr lang="nb-NO"/>
          </a:p>
          <a:p>
            <a:pPr marL="215900" indent="-215900">
              <a:lnSpc>
                <a:spcPct val="150000"/>
              </a:lnSpc>
              <a:buFont typeface="Wingdings"/>
              <a:buChar char="Ø"/>
            </a:pPr>
            <a:r>
              <a:rPr lang="nb-NO">
                <a:cs typeface="Arial"/>
              </a:rPr>
              <a:t>Vann- og Avløp (VA)</a:t>
            </a:r>
            <a:endParaRPr lang="nb-NO"/>
          </a:p>
          <a:p>
            <a:pPr marL="215900" indent="-215900">
              <a:lnSpc>
                <a:spcPct val="150000"/>
              </a:lnSpc>
              <a:buFont typeface="Wingdings"/>
              <a:buChar char="Ø"/>
            </a:pPr>
            <a:r>
              <a:rPr lang="nb-NO">
                <a:cs typeface="Arial"/>
              </a:rPr>
              <a:t>Oppsummering</a:t>
            </a:r>
          </a:p>
          <a:p>
            <a:pPr marL="215900" indent="-215900">
              <a:lnSpc>
                <a:spcPct val="150000"/>
              </a:lnSpc>
              <a:buFont typeface="Wingdings"/>
              <a:buChar char="Ø"/>
            </a:pPr>
            <a:r>
              <a:rPr lang="nb-NO">
                <a:cs typeface="Arial"/>
              </a:rPr>
              <a:t>Spørsmål og svar</a:t>
            </a:r>
            <a:endParaRPr lang="nb-NO"/>
          </a:p>
          <a:p>
            <a:pPr marL="0" indent="0">
              <a:lnSpc>
                <a:spcPct val="150000"/>
              </a:lnSpc>
              <a:buNone/>
            </a:pPr>
            <a:endParaRPr lang="nb-NO">
              <a:cs typeface="Arial"/>
            </a:endParaRPr>
          </a:p>
          <a:p>
            <a:pPr marL="447040" lvl="1" indent="-221615">
              <a:lnSpc>
                <a:spcPct val="150000"/>
              </a:lnSpc>
              <a:buFont typeface="Courier New"/>
              <a:buChar char="o"/>
            </a:pPr>
            <a:endParaRPr lang="nb-NO"/>
          </a:p>
          <a:p>
            <a:pPr marL="447040" lvl="1" indent="-221615">
              <a:buFont typeface="Courier New"/>
              <a:buChar char="o"/>
            </a:pPr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F723F-505B-1ECF-791B-00B99A457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852" y="1218488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8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AD535-8513-5CA2-C0E0-29405B6E1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C7363-5A45-2C13-3B80-963E68A7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Helse- </a:t>
            </a:r>
            <a:r>
              <a:rPr lang="en-US" err="1">
                <a:cs typeface="Arial"/>
              </a:rPr>
              <a:t>og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KommuneCERTs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arbeid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rundt</a:t>
            </a:r>
            <a:r>
              <a:rPr lang="en-US">
                <a:cs typeface="Arial"/>
              </a:rPr>
              <a:t> OT/VA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FD046-81E1-2AA0-2E91-CEE0C0557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99" y="2054249"/>
            <a:ext cx="6926686" cy="4204151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en-US" sz="1800" err="1">
                <a:cs typeface="Arial"/>
              </a:rPr>
              <a:t>Sommeren</a:t>
            </a:r>
            <a:r>
              <a:rPr lang="en-US" sz="1800">
                <a:cs typeface="Arial"/>
              </a:rPr>
              <a:t> 2025 </a:t>
            </a:r>
            <a:r>
              <a:rPr lang="en-US" sz="1800" err="1">
                <a:cs typeface="Arial"/>
              </a:rPr>
              <a:t>jaktet</a:t>
            </a:r>
            <a:r>
              <a:rPr lang="en-US" sz="1800">
                <a:cs typeface="Arial"/>
              </a:rPr>
              <a:t> vi </a:t>
            </a:r>
            <a:r>
              <a:rPr lang="en-US" sz="1800" err="1">
                <a:cs typeface="Arial"/>
              </a:rPr>
              <a:t>etter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eksponerte</a:t>
            </a:r>
            <a:r>
              <a:rPr lang="en-US" sz="1800">
                <a:cs typeface="Arial"/>
              </a:rPr>
              <a:t> OT-</a:t>
            </a:r>
            <a:r>
              <a:rPr lang="en-US" sz="1800" err="1">
                <a:cs typeface="Arial"/>
              </a:rPr>
              <a:t>systemer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på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internett</a:t>
            </a:r>
            <a:endParaRPr lang="en-US" err="1"/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r>
              <a:rPr lang="en-US" sz="1800" err="1">
                <a:cs typeface="Arial"/>
              </a:rPr>
              <a:t>Avdekket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flere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hundre</a:t>
            </a:r>
            <a:r>
              <a:rPr lang="en-US" sz="1800">
                <a:cs typeface="Arial"/>
              </a:rPr>
              <a:t> OT-</a:t>
            </a:r>
            <a:r>
              <a:rPr lang="en-US" sz="1800" err="1">
                <a:cs typeface="Arial"/>
              </a:rPr>
              <a:t>enheter</a:t>
            </a:r>
            <a:r>
              <a:rPr lang="en-US" sz="1800">
                <a:cs typeface="Arial"/>
              </a:rPr>
              <a:t>, </a:t>
            </a:r>
            <a:r>
              <a:rPr lang="en-US" sz="1800" err="1">
                <a:cs typeface="Arial"/>
              </a:rPr>
              <a:t>noen</a:t>
            </a:r>
            <a:r>
              <a:rPr lang="en-US" sz="1800">
                <a:cs typeface="Arial"/>
              </a:rPr>
              <a:t> av </a:t>
            </a:r>
            <a:r>
              <a:rPr lang="en-US" sz="1800" err="1">
                <a:cs typeface="Arial"/>
              </a:rPr>
              <a:t>disse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tilhørende</a:t>
            </a:r>
            <a:r>
              <a:rPr lang="en-US" sz="1800">
                <a:cs typeface="Arial"/>
              </a:rPr>
              <a:t> VA, men </a:t>
            </a:r>
            <a:r>
              <a:rPr lang="en-US" sz="1800" err="1">
                <a:cs typeface="Arial"/>
              </a:rPr>
              <a:t>også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kraftverk</a:t>
            </a:r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r>
              <a:rPr lang="en-US" sz="1800">
                <a:cs typeface="Arial"/>
              </a:rPr>
              <a:t>Noen var </a:t>
            </a:r>
            <a:r>
              <a:rPr lang="en-US" sz="1800" err="1">
                <a:cs typeface="Arial"/>
              </a:rPr>
              <a:t>uten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passord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og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andre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benyttet</a:t>
            </a:r>
            <a:r>
              <a:rPr lang="en-US" sz="1800">
                <a:cs typeface="Arial"/>
              </a:rPr>
              <a:t> seg av </a:t>
            </a:r>
            <a:r>
              <a:rPr lang="en-US" sz="1800" err="1">
                <a:cs typeface="Arial"/>
              </a:rPr>
              <a:t>fabrikkpassord</a:t>
            </a: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r>
              <a:rPr lang="en-US" sz="1800" err="1">
                <a:cs typeface="Arial"/>
              </a:rPr>
              <a:t>Ofte</a:t>
            </a:r>
            <a:r>
              <a:rPr lang="en-US" sz="1800">
                <a:cs typeface="Arial"/>
              </a:rPr>
              <a:t> var </a:t>
            </a:r>
            <a:r>
              <a:rPr lang="en-US" sz="1800" err="1">
                <a:cs typeface="Arial"/>
              </a:rPr>
              <a:t>ikke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systemeier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klar</a:t>
            </a:r>
            <a:r>
              <a:rPr lang="en-US" sz="1800">
                <a:cs typeface="Arial"/>
              </a:rPr>
              <a:t> over </a:t>
            </a:r>
            <a:r>
              <a:rPr lang="en-US" sz="1800" err="1">
                <a:cs typeface="Arial"/>
              </a:rPr>
              <a:t>eksponeringen</a:t>
            </a:r>
            <a:r>
              <a:rPr lang="en-US" sz="1800">
                <a:cs typeface="Arial"/>
              </a:rPr>
              <a:t> da vi </a:t>
            </a:r>
            <a:r>
              <a:rPr lang="en-US" sz="1800" err="1">
                <a:cs typeface="Arial"/>
              </a:rPr>
              <a:t>varslet</a:t>
            </a:r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r>
              <a:rPr lang="en-US" sz="1800">
                <a:cs typeface="Arial"/>
              </a:rPr>
              <a:t>Vi </a:t>
            </a:r>
            <a:r>
              <a:rPr lang="en-US" sz="1800" err="1">
                <a:cs typeface="Arial"/>
              </a:rPr>
              <a:t>har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også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begynt</a:t>
            </a:r>
            <a:r>
              <a:rPr lang="en-US" sz="1800">
                <a:cs typeface="Arial"/>
              </a:rPr>
              <a:t> å </a:t>
            </a:r>
            <a:r>
              <a:rPr lang="en-US" sz="1800" err="1">
                <a:cs typeface="Arial"/>
              </a:rPr>
              <a:t>besøke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vannverk</a:t>
            </a: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</p:txBody>
      </p:sp>
      <p:pic>
        <p:nvPicPr>
          <p:cNvPr id="5" name="Picture 4" descr="A diagram of a machine&#10;&#10;AI-generated content may be incorrect.">
            <a:extLst>
              <a:ext uri="{FF2B5EF4-FFF2-40B4-BE49-F238E27FC236}">
                <a16:creationId xmlns:a16="http://schemas.microsoft.com/office/drawing/2014/main" id="{8CD9E22C-DF4E-D370-A381-833B57898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823" y="2721427"/>
            <a:ext cx="3666510" cy="23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4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8AA86-BA79-A63E-C4B4-F3CEB2F07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6CF3-3F7D-79EE-C0F4-AE32B572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266" y="2542947"/>
            <a:ext cx="10153066" cy="1764847"/>
          </a:xfrm>
        </p:spPr>
        <p:txBody>
          <a:bodyPr/>
          <a:lstStyle/>
          <a:p>
            <a:pPr algn="ctr"/>
            <a:r>
              <a:rPr lang="en-US" b="1" dirty="0">
                <a:cs typeface="Arial"/>
              </a:rPr>
              <a:t>IT-</a:t>
            </a:r>
            <a:r>
              <a:rPr lang="en-US" b="1" dirty="0" err="1">
                <a:cs typeface="Arial"/>
              </a:rPr>
              <a:t>sikkerhet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har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modnet</a:t>
            </a:r>
            <a:r>
              <a:rPr lang="en-US" b="1" dirty="0">
                <a:cs typeface="Arial"/>
              </a:rPr>
              <a:t> over </a:t>
            </a:r>
            <a:r>
              <a:rPr lang="en-US" b="1" dirty="0" err="1">
                <a:cs typeface="Arial"/>
              </a:rPr>
              <a:t>flere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år</a:t>
            </a:r>
            <a:r>
              <a:rPr lang="en-US" b="1" dirty="0">
                <a:cs typeface="Arial"/>
              </a:rPr>
              <a:t>.</a:t>
            </a:r>
            <a:br>
              <a:rPr lang="en-US" b="1" dirty="0">
                <a:cs typeface="Arial"/>
              </a:rPr>
            </a:br>
            <a:r>
              <a:rPr lang="en-US" b="1" dirty="0">
                <a:cs typeface="Arial"/>
              </a:rPr>
              <a:t>Dette </a:t>
            </a:r>
            <a:r>
              <a:rPr lang="en-US" b="1" dirty="0" err="1">
                <a:cs typeface="Arial"/>
              </a:rPr>
              <a:t>gjelder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ikke</a:t>
            </a:r>
            <a:r>
              <a:rPr lang="en-US" b="1" dirty="0">
                <a:cs typeface="Arial"/>
              </a:rPr>
              <a:t> (</a:t>
            </a:r>
            <a:r>
              <a:rPr lang="en-US" b="1" dirty="0" err="1">
                <a:cs typeface="Arial"/>
              </a:rPr>
              <a:t>enda</a:t>
            </a:r>
            <a:r>
              <a:rPr lang="en-US" b="1" dirty="0">
                <a:cs typeface="Arial"/>
              </a:rPr>
              <a:t>) for OT-</a:t>
            </a:r>
            <a:r>
              <a:rPr lang="en-US" b="1" dirty="0" err="1">
                <a:cs typeface="Arial"/>
              </a:rPr>
              <a:t>sikkerhet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7352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81AF2-BE39-67E9-552D-19833ACD7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84270-BFE4-4575-B84E-D58E23E2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Eksempler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fra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besøk</a:t>
            </a:r>
            <a:r>
              <a:rPr lang="en-US">
                <a:cs typeface="Arial"/>
              </a:rPr>
              <a:t> hos </a:t>
            </a:r>
            <a:r>
              <a:rPr lang="en-US" err="1">
                <a:cs typeface="Arial"/>
              </a:rPr>
              <a:t>vannverk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BB400E-5073-7CB4-9FCB-308E20CF9CBB}"/>
              </a:ext>
            </a:extLst>
          </p:cNvPr>
          <p:cNvSpPr txBox="1">
            <a:spLocks/>
          </p:cNvSpPr>
          <p:nvPr/>
        </p:nvSpPr>
        <p:spPr>
          <a:xfrm>
            <a:off x="631157" y="1718379"/>
            <a:ext cx="7441283" cy="42041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5989" indent="-216000" algn="l" defTabSz="914354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2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47651" indent="-222240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68306" indent="-220652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88956" indent="-220652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12783" indent="-223828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/>
            <a:r>
              <a:rPr lang="en-US" sz="1800" dirty="0">
                <a:cs typeface="Arial"/>
              </a:rPr>
              <a:t>Helse- </a:t>
            </a:r>
            <a:r>
              <a:rPr lang="en-US" sz="1800" dirty="0" err="1">
                <a:cs typeface="Arial"/>
              </a:rPr>
              <a:t>og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KommuneCERT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har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gjennomført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besøk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til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vannverk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i</a:t>
            </a:r>
            <a:r>
              <a:rPr lang="en-US" sz="1800" dirty="0">
                <a:cs typeface="Arial"/>
              </a:rPr>
              <a:t> 2025</a:t>
            </a:r>
            <a:endParaRPr lang="en-US" sz="1800" dirty="0">
              <a:solidFill>
                <a:srgbClr val="000000"/>
              </a:solidFill>
              <a:cs typeface="Arial"/>
            </a:endParaRPr>
          </a:p>
          <a:p>
            <a:pPr marL="215900" indent="-215900">
              <a:buChar char="•"/>
            </a:pPr>
            <a:endParaRPr lang="en-US" sz="1800"/>
          </a:p>
          <a:p>
            <a:pPr marL="215900" indent="-215900"/>
            <a:r>
              <a:rPr lang="en-US" sz="1800" dirty="0" err="1">
                <a:cs typeface="Arial"/>
              </a:rPr>
              <a:t>Gjennomført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sikkerhetsvurdering</a:t>
            </a:r>
            <a:r>
              <a:rPr lang="en-US" sz="1800" dirty="0">
                <a:cs typeface="Arial"/>
              </a:rPr>
              <a:t> av VA-</a:t>
            </a:r>
            <a:r>
              <a:rPr lang="en-US" sz="1800" dirty="0" err="1">
                <a:cs typeface="Arial"/>
              </a:rPr>
              <a:t>systemer</a:t>
            </a:r>
            <a:endParaRPr lang="en-US" sz="1800" dirty="0">
              <a:solidFill>
                <a:srgbClr val="000000"/>
              </a:solidFill>
              <a:cs typeface="Arial"/>
            </a:endParaRPr>
          </a:p>
          <a:p>
            <a:pPr marL="215900" indent="-215900">
              <a:buChar char="•"/>
            </a:pPr>
            <a:endParaRPr lang="en-US" sz="1800">
              <a:cs typeface="Arial"/>
            </a:endParaRPr>
          </a:p>
          <a:p>
            <a:pPr marL="215900" indent="-215900"/>
            <a:r>
              <a:rPr lang="en-US" sz="1800" dirty="0" err="1">
                <a:cs typeface="Arial"/>
              </a:rPr>
              <a:t>Flere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kritiske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sårbarheter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både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på</a:t>
            </a:r>
            <a:r>
              <a:rPr lang="en-US" sz="1800" dirty="0">
                <a:cs typeface="Arial"/>
              </a:rPr>
              <a:t> Windows-</a:t>
            </a:r>
            <a:r>
              <a:rPr lang="en-US" sz="1800" dirty="0" err="1">
                <a:cs typeface="Arial"/>
              </a:rPr>
              <a:t>maskinene</a:t>
            </a:r>
            <a:r>
              <a:rPr lang="en-US" sz="1800" dirty="0">
                <a:cs typeface="Arial"/>
              </a:rPr>
              <a:t>, men </a:t>
            </a:r>
            <a:r>
              <a:rPr lang="en-US" sz="1800" dirty="0" err="1">
                <a:cs typeface="Arial"/>
              </a:rPr>
              <a:t>også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direkte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fra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internett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grunnet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manglende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oppdateringer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på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brannmur</a:t>
            </a:r>
            <a:endParaRPr lang="en-US" sz="1800" dirty="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r>
              <a:rPr lang="en-US" sz="1800" dirty="0">
                <a:cs typeface="Arial"/>
              </a:rPr>
              <a:t>Kunne ha </a:t>
            </a:r>
            <a:r>
              <a:rPr lang="en-US" sz="1800" dirty="0" err="1">
                <a:cs typeface="Arial"/>
              </a:rPr>
              <a:t>resultert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i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kompromittering</a:t>
            </a:r>
            <a:r>
              <a:rPr lang="en-US" sz="1800" dirty="0">
                <a:cs typeface="Arial"/>
              </a:rPr>
              <a:t> av </a:t>
            </a:r>
            <a:r>
              <a:rPr lang="en-US" sz="1800" dirty="0" err="1">
                <a:cs typeface="Arial"/>
              </a:rPr>
              <a:t>vannverket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fra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internett</a:t>
            </a:r>
            <a:endParaRPr lang="en-US" sz="1800" dirty="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r>
              <a:rPr lang="en-US" sz="1800" dirty="0" err="1">
                <a:cs typeface="Arial"/>
              </a:rPr>
              <a:t>Kommunene</a:t>
            </a:r>
            <a:r>
              <a:rPr lang="en-US" sz="1800" dirty="0">
                <a:cs typeface="Arial"/>
              </a:rPr>
              <a:t> er </a:t>
            </a:r>
            <a:r>
              <a:rPr lang="en-US" sz="1800" dirty="0" err="1">
                <a:cs typeface="Arial"/>
              </a:rPr>
              <a:t>ofte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ikke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klar</a:t>
            </a:r>
            <a:r>
              <a:rPr lang="en-US" sz="1800" dirty="0">
                <a:cs typeface="Arial"/>
              </a:rPr>
              <a:t> over </a:t>
            </a:r>
            <a:r>
              <a:rPr lang="en-US" sz="1800" dirty="0" err="1">
                <a:cs typeface="Arial"/>
              </a:rPr>
              <a:t>tilstanden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på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anleggene</a:t>
            </a:r>
            <a:r>
              <a:rPr lang="en-US" sz="1800" dirty="0">
                <a:cs typeface="Arial"/>
              </a:rPr>
              <a:t>, da </a:t>
            </a:r>
            <a:r>
              <a:rPr lang="en-US" sz="1800" dirty="0" err="1">
                <a:cs typeface="Arial"/>
              </a:rPr>
              <a:t>leverandørene</a:t>
            </a:r>
            <a:r>
              <a:rPr lang="en-US" sz="1800" dirty="0">
                <a:cs typeface="Arial"/>
              </a:rPr>
              <a:t> drifter </a:t>
            </a:r>
            <a:r>
              <a:rPr lang="en-US" sz="1800" dirty="0" err="1">
                <a:cs typeface="Arial"/>
              </a:rPr>
              <a:t>og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vedlikeholder</a:t>
            </a:r>
            <a:r>
              <a:rPr lang="en-US" sz="1800" dirty="0">
                <a:cs typeface="Arial"/>
              </a:rPr>
              <a:t> det </a:t>
            </a:r>
            <a:r>
              <a:rPr lang="en-US" sz="1800" dirty="0" err="1">
                <a:cs typeface="Arial"/>
              </a:rPr>
              <a:t>meste</a:t>
            </a:r>
            <a:r>
              <a:rPr lang="en-US" sz="1800" dirty="0">
                <a:cs typeface="Arial"/>
              </a:rPr>
              <a:t> </a:t>
            </a:r>
            <a:r>
              <a:rPr lang="en-US" sz="1800" dirty="0" err="1">
                <a:cs typeface="Arial"/>
              </a:rPr>
              <a:t>selv</a:t>
            </a:r>
            <a:endParaRPr lang="en-US" sz="1800" dirty="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r>
              <a:rPr lang="en-US" sz="1800" dirty="0" err="1">
                <a:cs typeface="Arial"/>
              </a:rPr>
              <a:t>Flere</a:t>
            </a:r>
            <a:r>
              <a:rPr lang="en-US" sz="1800" dirty="0">
                <a:cs typeface="Arial"/>
              </a:rPr>
              <a:t> nye </a:t>
            </a:r>
            <a:r>
              <a:rPr lang="en-US" sz="1800" dirty="0" err="1">
                <a:cs typeface="Arial"/>
              </a:rPr>
              <a:t>offentlige</a:t>
            </a:r>
            <a:r>
              <a:rPr lang="en-US" sz="1800" dirty="0">
                <a:cs typeface="Arial"/>
              </a:rPr>
              <a:t> IP-</a:t>
            </a:r>
            <a:r>
              <a:rPr lang="en-US" sz="1800" dirty="0" err="1">
                <a:cs typeface="Arial"/>
              </a:rPr>
              <a:t>adresser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ble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avdekket</a:t>
            </a:r>
            <a:endParaRPr lang="en-US" sz="1800" dirty="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</p:txBody>
      </p:sp>
      <p:pic>
        <p:nvPicPr>
          <p:cNvPr id="4" name="Picture 3" descr="A person looking at a computer screen&#10;&#10;AI-generated content may be incorrect.">
            <a:extLst>
              <a:ext uri="{FF2B5EF4-FFF2-40B4-BE49-F238E27FC236}">
                <a16:creationId xmlns:a16="http://schemas.microsoft.com/office/drawing/2014/main" id="{C34CD185-FA54-C2B5-2055-79A740D511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1" b="11682"/>
          <a:stretch>
            <a:fillRect/>
          </a:stretch>
        </p:blipFill>
        <p:spPr>
          <a:xfrm>
            <a:off x="8142289" y="2381231"/>
            <a:ext cx="3836224" cy="2243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919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D2B4-8DFA-076B-5E70-579FCB41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266" y="2542947"/>
            <a:ext cx="10153066" cy="1764847"/>
          </a:xfrm>
        </p:spPr>
        <p:txBody>
          <a:bodyPr/>
          <a:lstStyle/>
          <a:p>
            <a:pPr algn="ctr"/>
            <a:r>
              <a:rPr lang="en-US" b="1" err="1">
                <a:cs typeface="Arial"/>
              </a:rPr>
              <a:t>Hvor</a:t>
            </a:r>
            <a:r>
              <a:rPr lang="en-US" b="1">
                <a:cs typeface="Arial"/>
              </a:rPr>
              <a:t> </a:t>
            </a:r>
            <a:r>
              <a:rPr lang="en-US" b="1" err="1">
                <a:cs typeface="Arial"/>
              </a:rPr>
              <a:t>involvert</a:t>
            </a:r>
            <a:r>
              <a:rPr lang="en-US" b="1">
                <a:cs typeface="Arial"/>
              </a:rPr>
              <a:t> er du </a:t>
            </a:r>
            <a:r>
              <a:rPr lang="en-US" b="1" err="1">
                <a:cs typeface="Arial"/>
              </a:rPr>
              <a:t>angående</a:t>
            </a:r>
            <a:r>
              <a:rPr lang="en-US" b="1">
                <a:cs typeface="Arial"/>
              </a:rPr>
              <a:t> </a:t>
            </a:r>
            <a:r>
              <a:rPr lang="en-US" b="1" err="1">
                <a:cs typeface="Arial"/>
              </a:rPr>
              <a:t>tredjepartsleverandører</a:t>
            </a:r>
            <a:r>
              <a:rPr lang="en-US" b="1">
                <a:cs typeface="Arial"/>
              </a:rPr>
              <a:t> </a:t>
            </a:r>
            <a:r>
              <a:rPr lang="en-US" b="1" err="1">
                <a:cs typeface="Arial"/>
              </a:rPr>
              <a:t>og</a:t>
            </a:r>
            <a:r>
              <a:rPr lang="en-US" b="1">
                <a:cs typeface="Arial"/>
              </a:rPr>
              <a:t> </a:t>
            </a:r>
            <a:r>
              <a:rPr lang="en-US" b="1" err="1">
                <a:cs typeface="Arial"/>
              </a:rPr>
              <a:t>deres</a:t>
            </a:r>
            <a:r>
              <a:rPr lang="en-US" b="1">
                <a:cs typeface="Arial"/>
              </a:rPr>
              <a:t> </a:t>
            </a:r>
            <a:r>
              <a:rPr lang="en-US" b="1" err="1">
                <a:cs typeface="Arial"/>
              </a:rPr>
              <a:t>sikkerhetsrutiner</a:t>
            </a:r>
            <a:r>
              <a:rPr lang="en-US" b="1">
                <a:cs typeface="Arial"/>
              </a:rPr>
              <a:t> </a:t>
            </a:r>
            <a:r>
              <a:rPr lang="en-US" b="1" err="1">
                <a:cs typeface="Arial"/>
              </a:rPr>
              <a:t>i</a:t>
            </a:r>
            <a:r>
              <a:rPr lang="en-US" b="1">
                <a:cs typeface="Arial"/>
              </a:rPr>
              <a:t> </a:t>
            </a:r>
            <a:r>
              <a:rPr lang="en-US" b="1" err="1">
                <a:cs typeface="Arial"/>
              </a:rPr>
              <a:t>ditt</a:t>
            </a:r>
            <a:r>
              <a:rPr lang="en-US" b="1">
                <a:cs typeface="Arial"/>
              </a:rPr>
              <a:t> OT-</a:t>
            </a:r>
            <a:r>
              <a:rPr lang="en-US" b="1" err="1">
                <a:cs typeface="Arial"/>
              </a:rPr>
              <a:t>anlegg</a:t>
            </a:r>
            <a:r>
              <a:rPr lang="en-US" b="1">
                <a:cs typeface="Arial"/>
              </a:rPr>
              <a:t>?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7115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AFDE6-2CC6-4B22-6676-374AE8B74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51418-4F0D-801C-21CB-5E73A1C69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6" y="728662"/>
            <a:ext cx="7556068" cy="699040"/>
          </a:xfrm>
        </p:spPr>
        <p:txBody>
          <a:bodyPr/>
          <a:lstStyle/>
          <a:p>
            <a:r>
              <a:rPr lang="en-US" err="1">
                <a:cs typeface="Arial"/>
              </a:rPr>
              <a:t>Samspill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mellom</a:t>
            </a:r>
            <a:r>
              <a:rPr lang="en-US">
                <a:cs typeface="Arial"/>
              </a:rPr>
              <a:t> IT </a:t>
            </a:r>
            <a:r>
              <a:rPr lang="en-US" err="1">
                <a:cs typeface="Arial"/>
              </a:rPr>
              <a:t>og</a:t>
            </a:r>
            <a:r>
              <a:rPr lang="en-US">
                <a:cs typeface="Arial"/>
              </a:rPr>
              <a:t> OT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1D453-BD1A-767E-157A-623D924AE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99" y="1994872"/>
            <a:ext cx="6379225" cy="4204151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r>
              <a:rPr lang="en-US" sz="1800">
                <a:cs typeface="Arial"/>
              </a:rPr>
              <a:t>IT-</a:t>
            </a:r>
            <a:r>
              <a:rPr lang="en-US" sz="1800" err="1">
                <a:cs typeface="Arial"/>
              </a:rPr>
              <a:t>sikkerhetspersonell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har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ulik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prioritering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sammenlignet</a:t>
            </a:r>
            <a:r>
              <a:rPr lang="en-US" sz="1800">
                <a:cs typeface="Arial"/>
              </a:rPr>
              <a:t> med OT-</a:t>
            </a:r>
            <a:r>
              <a:rPr lang="en-US" sz="1800" err="1">
                <a:cs typeface="Arial"/>
              </a:rPr>
              <a:t>personell</a:t>
            </a:r>
            <a:endParaRPr lang="en-US" sz="1800" err="1"/>
          </a:p>
          <a:p>
            <a:pPr marL="215900" indent="-215900"/>
            <a:endParaRPr lang="en-US" sz="1800"/>
          </a:p>
          <a:p>
            <a:pPr marL="215900" indent="-215900"/>
            <a:r>
              <a:rPr lang="en-US" sz="1800">
                <a:cs typeface="Arial"/>
              </a:rPr>
              <a:t>OT </a:t>
            </a:r>
            <a:r>
              <a:rPr lang="en-US" sz="1800" err="1">
                <a:cs typeface="Arial"/>
              </a:rPr>
              <a:t>skal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sørge</a:t>
            </a:r>
            <a:r>
              <a:rPr lang="en-US" sz="1800">
                <a:cs typeface="Arial"/>
              </a:rPr>
              <a:t> for </a:t>
            </a:r>
            <a:r>
              <a:rPr lang="en-US" sz="1800" err="1">
                <a:cs typeface="Arial"/>
              </a:rPr>
              <a:t>høy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oppetid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og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har</a:t>
            </a:r>
            <a:r>
              <a:rPr lang="en-US" sz="1800">
                <a:cs typeface="Arial"/>
              </a:rPr>
              <a:t> </a:t>
            </a:r>
            <a:r>
              <a:rPr lang="en-US" sz="1800" err="1">
                <a:cs typeface="Arial"/>
              </a:rPr>
              <a:t>ofte</a:t>
            </a:r>
            <a:r>
              <a:rPr lang="en-US" sz="1800">
                <a:cs typeface="Arial"/>
              </a:rPr>
              <a:t> </a:t>
            </a:r>
            <a:r>
              <a:rPr lang="en-US" sz="1800" err="1">
                <a:cs typeface="Arial"/>
              </a:rPr>
              <a:t>sitt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fagfelt</a:t>
            </a:r>
            <a:r>
              <a:rPr lang="en-US" sz="1800">
                <a:cs typeface="Arial"/>
              </a:rPr>
              <a:t> </a:t>
            </a:r>
            <a:r>
              <a:rPr lang="en-US" sz="1800" err="1">
                <a:cs typeface="Arial"/>
              </a:rPr>
              <a:t>i</a:t>
            </a:r>
            <a:r>
              <a:rPr lang="en-US" sz="1800">
                <a:cs typeface="Arial"/>
              </a:rPr>
              <a:t> </a:t>
            </a:r>
            <a:r>
              <a:rPr lang="en-US" sz="1800" err="1">
                <a:cs typeface="Arial"/>
              </a:rPr>
              <a:t>fokus</a:t>
            </a:r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r>
              <a:rPr lang="en-US" sz="1800">
                <a:cs typeface="Arial"/>
              </a:rPr>
              <a:t>IT-</a:t>
            </a:r>
            <a:r>
              <a:rPr lang="en-US" sz="1800" err="1">
                <a:cs typeface="Arial"/>
              </a:rPr>
              <a:t>sikkerhet</a:t>
            </a:r>
            <a:r>
              <a:rPr lang="en-US" sz="1800">
                <a:cs typeface="Arial"/>
              </a:rPr>
              <a:t> er </a:t>
            </a:r>
            <a:r>
              <a:rPr lang="en-US" sz="1800" err="1">
                <a:cs typeface="Arial"/>
              </a:rPr>
              <a:t>ofte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ikke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fagfeltet</a:t>
            </a:r>
            <a:r>
              <a:rPr lang="en-US" sz="1800">
                <a:cs typeface="Arial"/>
              </a:rPr>
              <a:t> </a:t>
            </a:r>
            <a:r>
              <a:rPr lang="en-US" sz="1800" err="1">
                <a:cs typeface="Arial"/>
              </a:rPr>
              <a:t>til</a:t>
            </a:r>
            <a:r>
              <a:rPr lang="en-US" sz="1800">
                <a:cs typeface="Arial"/>
              </a:rPr>
              <a:t> OT-</a:t>
            </a:r>
            <a:r>
              <a:rPr lang="en-US" sz="1800" err="1">
                <a:cs typeface="Arial"/>
              </a:rPr>
              <a:t>personell</a:t>
            </a:r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r>
              <a:rPr lang="en-US" sz="1800" err="1">
                <a:cs typeface="Arial"/>
              </a:rPr>
              <a:t>Sikre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løsninger</a:t>
            </a:r>
            <a:r>
              <a:rPr lang="en-US" sz="1800">
                <a:cs typeface="Arial"/>
              </a:rPr>
              <a:t> starter </a:t>
            </a:r>
            <a:r>
              <a:rPr lang="en-US" sz="1800" err="1">
                <a:cs typeface="Arial"/>
              </a:rPr>
              <a:t>ofte</a:t>
            </a:r>
            <a:r>
              <a:rPr lang="en-US" sz="1800">
                <a:cs typeface="Arial"/>
              </a:rPr>
              <a:t> med dialog </a:t>
            </a:r>
            <a:r>
              <a:rPr lang="en-US" sz="1800" err="1">
                <a:cs typeface="Arial"/>
              </a:rPr>
              <a:t>mellom</a:t>
            </a:r>
            <a:r>
              <a:rPr lang="en-US" sz="1800">
                <a:cs typeface="Arial"/>
              </a:rPr>
              <a:t> IT </a:t>
            </a:r>
            <a:r>
              <a:rPr lang="en-US" sz="1800" err="1">
                <a:cs typeface="Arial"/>
              </a:rPr>
              <a:t>og</a:t>
            </a:r>
            <a:r>
              <a:rPr lang="en-US" sz="1800">
                <a:cs typeface="Arial"/>
              </a:rPr>
              <a:t> OT</a:t>
            </a: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r>
              <a:rPr lang="en-US" sz="1800" err="1">
                <a:cs typeface="Arial"/>
              </a:rPr>
              <a:t>Respekt</a:t>
            </a:r>
            <a:r>
              <a:rPr lang="en-US" sz="1800">
                <a:cs typeface="Arial"/>
              </a:rPr>
              <a:t> for </a:t>
            </a:r>
            <a:r>
              <a:rPr lang="en-US" sz="1800" err="1">
                <a:cs typeface="Arial"/>
              </a:rPr>
              <a:t>hverandre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sitt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fagfelt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og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hvordan</a:t>
            </a:r>
            <a:r>
              <a:rPr lang="en-US" sz="1800">
                <a:cs typeface="Arial"/>
              </a:rPr>
              <a:t> vi </a:t>
            </a:r>
            <a:r>
              <a:rPr lang="en-US" sz="1800" err="1">
                <a:cs typeface="Arial"/>
              </a:rPr>
              <a:t>kan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jobbe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sammen</a:t>
            </a:r>
            <a:r>
              <a:rPr lang="en-US" sz="1800">
                <a:cs typeface="Arial"/>
              </a:rPr>
              <a:t> mot et </a:t>
            </a:r>
            <a:r>
              <a:rPr lang="en-US" sz="1800" err="1">
                <a:cs typeface="Arial"/>
              </a:rPr>
              <a:t>felles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mål</a:t>
            </a:r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428C6DDE-979E-4891-BB80-64F09122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922" y="1941644"/>
            <a:ext cx="4006840" cy="4302774"/>
          </a:xfrm>
          <a:prstGeom prst="rect">
            <a:avLst/>
          </a:prstGeom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EE720AA0-4052-72CA-668D-0514345481DD}"/>
              </a:ext>
            </a:extLst>
          </p:cNvPr>
          <p:cNvSpPr>
            <a:spLocks noEditPoints="1"/>
          </p:cNvSpPr>
          <p:nvPr/>
        </p:nvSpPr>
        <p:spPr bwMode="auto">
          <a:xfrm>
            <a:off x="8550747" y="4527466"/>
            <a:ext cx="1068415" cy="1374056"/>
          </a:xfrm>
          <a:custGeom>
            <a:avLst/>
            <a:gdLst>
              <a:gd name="T0" fmla="*/ 590 w 1180"/>
              <a:gd name="T1" fmla="*/ 1517 h 1517"/>
              <a:gd name="T2" fmla="*/ 571 w 1180"/>
              <a:gd name="T3" fmla="*/ 1513 h 1517"/>
              <a:gd name="T4" fmla="*/ 291 w 1180"/>
              <a:gd name="T5" fmla="*/ 1349 h 1517"/>
              <a:gd name="T6" fmla="*/ 95 w 1180"/>
              <a:gd name="T7" fmla="*/ 1167 h 1517"/>
              <a:gd name="T8" fmla="*/ 0 w 1180"/>
              <a:gd name="T9" fmla="*/ 927 h 1517"/>
              <a:gd name="T10" fmla="*/ 0 w 1180"/>
              <a:gd name="T11" fmla="*/ 189 h 1517"/>
              <a:gd name="T12" fmla="*/ 26 w 1180"/>
              <a:gd name="T13" fmla="*/ 147 h 1517"/>
              <a:gd name="T14" fmla="*/ 590 w 1180"/>
              <a:gd name="T15" fmla="*/ 0 h 1517"/>
              <a:gd name="T16" fmla="*/ 1154 w 1180"/>
              <a:gd name="T17" fmla="*/ 147 h 1517"/>
              <a:gd name="T18" fmla="*/ 1180 w 1180"/>
              <a:gd name="T19" fmla="*/ 189 h 1517"/>
              <a:gd name="T20" fmla="*/ 1180 w 1180"/>
              <a:gd name="T21" fmla="*/ 927 h 1517"/>
              <a:gd name="T22" fmla="*/ 1085 w 1180"/>
              <a:gd name="T23" fmla="*/ 1167 h 1517"/>
              <a:gd name="T24" fmla="*/ 889 w 1180"/>
              <a:gd name="T25" fmla="*/ 1349 h 1517"/>
              <a:gd name="T26" fmla="*/ 609 w 1180"/>
              <a:gd name="T27" fmla="*/ 1513 h 1517"/>
              <a:gd name="T28" fmla="*/ 590 w 1180"/>
              <a:gd name="T29" fmla="*/ 1517 h 1517"/>
              <a:gd name="T30" fmla="*/ 95 w 1180"/>
              <a:gd name="T31" fmla="*/ 219 h 1517"/>
              <a:gd name="T32" fmla="*/ 95 w 1180"/>
              <a:gd name="T33" fmla="*/ 927 h 1517"/>
              <a:gd name="T34" fmla="*/ 346 w 1180"/>
              <a:gd name="T35" fmla="*/ 1273 h 1517"/>
              <a:gd name="T36" fmla="*/ 590 w 1180"/>
              <a:gd name="T37" fmla="*/ 1417 h 1517"/>
              <a:gd name="T38" fmla="*/ 835 w 1180"/>
              <a:gd name="T39" fmla="*/ 1272 h 1517"/>
              <a:gd name="T40" fmla="*/ 1085 w 1180"/>
              <a:gd name="T41" fmla="*/ 927 h 1517"/>
              <a:gd name="T42" fmla="*/ 1085 w 1180"/>
              <a:gd name="T43" fmla="*/ 219 h 1517"/>
              <a:gd name="T44" fmla="*/ 590 w 1180"/>
              <a:gd name="T45" fmla="*/ 95 h 1517"/>
              <a:gd name="T46" fmla="*/ 95 w 1180"/>
              <a:gd name="T47" fmla="*/ 219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80" h="1517">
                <a:moveTo>
                  <a:pt x="590" y="1517"/>
                </a:moveTo>
                <a:cubicBezTo>
                  <a:pt x="583" y="1517"/>
                  <a:pt x="577" y="1516"/>
                  <a:pt x="571" y="1513"/>
                </a:cubicBezTo>
                <a:cubicBezTo>
                  <a:pt x="565" y="1510"/>
                  <a:pt x="429" y="1449"/>
                  <a:pt x="291" y="1349"/>
                </a:cubicBezTo>
                <a:cubicBezTo>
                  <a:pt x="209" y="1290"/>
                  <a:pt x="143" y="1228"/>
                  <a:pt x="95" y="1167"/>
                </a:cubicBezTo>
                <a:cubicBezTo>
                  <a:pt x="32" y="1087"/>
                  <a:pt x="0" y="1006"/>
                  <a:pt x="0" y="927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71"/>
                  <a:pt x="10" y="155"/>
                  <a:pt x="26" y="147"/>
                </a:cubicBezTo>
                <a:cubicBezTo>
                  <a:pt x="38" y="141"/>
                  <a:pt x="320" y="0"/>
                  <a:pt x="590" y="0"/>
                </a:cubicBezTo>
                <a:cubicBezTo>
                  <a:pt x="860" y="0"/>
                  <a:pt x="1142" y="141"/>
                  <a:pt x="1154" y="147"/>
                </a:cubicBezTo>
                <a:cubicBezTo>
                  <a:pt x="1170" y="155"/>
                  <a:pt x="1180" y="171"/>
                  <a:pt x="1180" y="189"/>
                </a:cubicBezTo>
                <a:cubicBezTo>
                  <a:pt x="1180" y="927"/>
                  <a:pt x="1180" y="927"/>
                  <a:pt x="1180" y="927"/>
                </a:cubicBezTo>
                <a:cubicBezTo>
                  <a:pt x="1180" y="1006"/>
                  <a:pt x="1148" y="1087"/>
                  <a:pt x="1085" y="1167"/>
                </a:cubicBezTo>
                <a:cubicBezTo>
                  <a:pt x="1037" y="1228"/>
                  <a:pt x="971" y="1290"/>
                  <a:pt x="889" y="1349"/>
                </a:cubicBezTo>
                <a:cubicBezTo>
                  <a:pt x="751" y="1449"/>
                  <a:pt x="615" y="1510"/>
                  <a:pt x="609" y="1513"/>
                </a:cubicBezTo>
                <a:cubicBezTo>
                  <a:pt x="603" y="1516"/>
                  <a:pt x="597" y="1517"/>
                  <a:pt x="590" y="1517"/>
                </a:cubicBezTo>
                <a:close/>
                <a:moveTo>
                  <a:pt x="95" y="219"/>
                </a:moveTo>
                <a:cubicBezTo>
                  <a:pt x="95" y="927"/>
                  <a:pt x="95" y="927"/>
                  <a:pt x="95" y="927"/>
                </a:cubicBezTo>
                <a:cubicBezTo>
                  <a:pt x="95" y="1062"/>
                  <a:pt x="232" y="1189"/>
                  <a:pt x="346" y="1273"/>
                </a:cubicBezTo>
                <a:cubicBezTo>
                  <a:pt x="447" y="1345"/>
                  <a:pt x="549" y="1397"/>
                  <a:pt x="590" y="1417"/>
                </a:cubicBezTo>
                <a:cubicBezTo>
                  <a:pt x="632" y="1397"/>
                  <a:pt x="734" y="1345"/>
                  <a:pt x="835" y="1272"/>
                </a:cubicBezTo>
                <a:cubicBezTo>
                  <a:pt x="949" y="1189"/>
                  <a:pt x="1085" y="1062"/>
                  <a:pt x="1085" y="927"/>
                </a:cubicBezTo>
                <a:cubicBezTo>
                  <a:pt x="1085" y="219"/>
                  <a:pt x="1085" y="219"/>
                  <a:pt x="1085" y="219"/>
                </a:cubicBezTo>
                <a:cubicBezTo>
                  <a:pt x="1011" y="186"/>
                  <a:pt x="792" y="95"/>
                  <a:pt x="590" y="95"/>
                </a:cubicBezTo>
                <a:cubicBezTo>
                  <a:pt x="387" y="95"/>
                  <a:pt x="168" y="186"/>
                  <a:pt x="95" y="21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defPPr>
              <a:defRPr lang="en-NO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38">
              <a:defRPr/>
            </a:pPr>
            <a:endParaRPr lang="nb-NO" sz="1800">
              <a:solidFill>
                <a:srgbClr val="7BEFB2"/>
              </a:solidFill>
              <a:latin typeface="Arial" panose="020B0604020202020204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3CE3340-E7E5-BBBB-0F94-73A826512E50}"/>
              </a:ext>
            </a:extLst>
          </p:cNvPr>
          <p:cNvSpPr>
            <a:spLocks noEditPoints="1"/>
          </p:cNvSpPr>
          <p:nvPr/>
        </p:nvSpPr>
        <p:spPr bwMode="auto">
          <a:xfrm>
            <a:off x="8894039" y="4858799"/>
            <a:ext cx="381830" cy="545281"/>
          </a:xfrm>
          <a:custGeom>
            <a:avLst/>
            <a:gdLst>
              <a:gd name="T0" fmla="*/ 374 w 422"/>
              <a:gd name="T1" fmla="*/ 250 h 602"/>
              <a:gd name="T2" fmla="*/ 374 w 422"/>
              <a:gd name="T3" fmla="*/ 163 h 602"/>
              <a:gd name="T4" fmla="*/ 211 w 422"/>
              <a:gd name="T5" fmla="*/ 0 h 602"/>
              <a:gd name="T6" fmla="*/ 48 w 422"/>
              <a:gd name="T7" fmla="*/ 163 h 602"/>
              <a:gd name="T8" fmla="*/ 48 w 422"/>
              <a:gd name="T9" fmla="*/ 250 h 602"/>
              <a:gd name="T10" fmla="*/ 0 w 422"/>
              <a:gd name="T11" fmla="*/ 305 h 602"/>
              <a:gd name="T12" fmla="*/ 0 w 422"/>
              <a:gd name="T13" fmla="*/ 544 h 602"/>
              <a:gd name="T14" fmla="*/ 68 w 422"/>
              <a:gd name="T15" fmla="*/ 602 h 602"/>
              <a:gd name="T16" fmla="*/ 354 w 422"/>
              <a:gd name="T17" fmla="*/ 602 h 602"/>
              <a:gd name="T18" fmla="*/ 422 w 422"/>
              <a:gd name="T19" fmla="*/ 544 h 602"/>
              <a:gd name="T20" fmla="*/ 422 w 422"/>
              <a:gd name="T21" fmla="*/ 305 h 602"/>
              <a:gd name="T22" fmla="*/ 374 w 422"/>
              <a:gd name="T23" fmla="*/ 250 h 602"/>
              <a:gd name="T24" fmla="*/ 244 w 422"/>
              <a:gd name="T25" fmla="*/ 441 h 602"/>
              <a:gd name="T26" fmla="*/ 244 w 422"/>
              <a:gd name="T27" fmla="*/ 480 h 602"/>
              <a:gd name="T28" fmla="*/ 211 w 422"/>
              <a:gd name="T29" fmla="*/ 509 h 602"/>
              <a:gd name="T30" fmla="*/ 178 w 422"/>
              <a:gd name="T31" fmla="*/ 480 h 602"/>
              <a:gd name="T32" fmla="*/ 178 w 422"/>
              <a:gd name="T33" fmla="*/ 438 h 602"/>
              <a:gd name="T34" fmla="*/ 157 w 422"/>
              <a:gd name="T35" fmla="*/ 395 h 602"/>
              <a:gd name="T36" fmla="*/ 213 w 422"/>
              <a:gd name="T37" fmla="*/ 340 h 602"/>
              <a:gd name="T38" fmla="*/ 268 w 422"/>
              <a:gd name="T39" fmla="*/ 395 h 602"/>
              <a:gd name="T40" fmla="*/ 244 w 422"/>
              <a:gd name="T41" fmla="*/ 441 h 602"/>
              <a:gd name="T42" fmla="*/ 309 w 422"/>
              <a:gd name="T43" fmla="*/ 248 h 602"/>
              <a:gd name="T44" fmla="*/ 113 w 422"/>
              <a:gd name="T45" fmla="*/ 248 h 602"/>
              <a:gd name="T46" fmla="*/ 113 w 422"/>
              <a:gd name="T47" fmla="*/ 163 h 602"/>
              <a:gd name="T48" fmla="*/ 211 w 422"/>
              <a:gd name="T49" fmla="*/ 65 h 602"/>
              <a:gd name="T50" fmla="*/ 309 w 422"/>
              <a:gd name="T51" fmla="*/ 163 h 602"/>
              <a:gd name="T52" fmla="*/ 309 w 422"/>
              <a:gd name="T53" fmla="*/ 24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2" h="602">
                <a:moveTo>
                  <a:pt x="374" y="250"/>
                </a:moveTo>
                <a:cubicBezTo>
                  <a:pt x="374" y="163"/>
                  <a:pt x="374" y="163"/>
                  <a:pt x="374" y="163"/>
                </a:cubicBezTo>
                <a:cubicBezTo>
                  <a:pt x="374" y="73"/>
                  <a:pt x="301" y="0"/>
                  <a:pt x="211" y="0"/>
                </a:cubicBezTo>
                <a:cubicBezTo>
                  <a:pt x="121" y="0"/>
                  <a:pt x="48" y="73"/>
                  <a:pt x="48" y="163"/>
                </a:cubicBezTo>
                <a:cubicBezTo>
                  <a:pt x="48" y="250"/>
                  <a:pt x="48" y="250"/>
                  <a:pt x="48" y="250"/>
                </a:cubicBezTo>
                <a:cubicBezTo>
                  <a:pt x="20" y="258"/>
                  <a:pt x="0" y="279"/>
                  <a:pt x="0" y="305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76"/>
                  <a:pt x="30" y="602"/>
                  <a:pt x="68" y="602"/>
                </a:cubicBezTo>
                <a:cubicBezTo>
                  <a:pt x="354" y="602"/>
                  <a:pt x="354" y="602"/>
                  <a:pt x="354" y="602"/>
                </a:cubicBezTo>
                <a:cubicBezTo>
                  <a:pt x="392" y="602"/>
                  <a:pt x="422" y="576"/>
                  <a:pt x="422" y="544"/>
                </a:cubicBezTo>
                <a:cubicBezTo>
                  <a:pt x="422" y="305"/>
                  <a:pt x="422" y="305"/>
                  <a:pt x="422" y="305"/>
                </a:cubicBezTo>
                <a:cubicBezTo>
                  <a:pt x="422" y="279"/>
                  <a:pt x="402" y="258"/>
                  <a:pt x="374" y="250"/>
                </a:cubicBezTo>
                <a:close/>
                <a:moveTo>
                  <a:pt x="244" y="441"/>
                </a:moveTo>
                <a:cubicBezTo>
                  <a:pt x="244" y="480"/>
                  <a:pt x="244" y="480"/>
                  <a:pt x="244" y="480"/>
                </a:cubicBezTo>
                <a:cubicBezTo>
                  <a:pt x="244" y="496"/>
                  <a:pt x="229" y="509"/>
                  <a:pt x="211" y="509"/>
                </a:cubicBezTo>
                <a:cubicBezTo>
                  <a:pt x="193" y="509"/>
                  <a:pt x="178" y="496"/>
                  <a:pt x="178" y="480"/>
                </a:cubicBezTo>
                <a:cubicBezTo>
                  <a:pt x="178" y="438"/>
                  <a:pt x="178" y="438"/>
                  <a:pt x="178" y="438"/>
                </a:cubicBezTo>
                <a:cubicBezTo>
                  <a:pt x="165" y="428"/>
                  <a:pt x="157" y="413"/>
                  <a:pt x="157" y="395"/>
                </a:cubicBezTo>
                <a:cubicBezTo>
                  <a:pt x="157" y="364"/>
                  <a:pt x="182" y="340"/>
                  <a:pt x="213" y="340"/>
                </a:cubicBezTo>
                <a:cubicBezTo>
                  <a:pt x="243" y="340"/>
                  <a:pt x="268" y="364"/>
                  <a:pt x="268" y="395"/>
                </a:cubicBezTo>
                <a:cubicBezTo>
                  <a:pt x="268" y="414"/>
                  <a:pt x="259" y="431"/>
                  <a:pt x="244" y="441"/>
                </a:cubicBezTo>
                <a:close/>
                <a:moveTo>
                  <a:pt x="309" y="248"/>
                </a:moveTo>
                <a:cubicBezTo>
                  <a:pt x="113" y="248"/>
                  <a:pt x="113" y="248"/>
                  <a:pt x="113" y="248"/>
                </a:cubicBezTo>
                <a:cubicBezTo>
                  <a:pt x="113" y="163"/>
                  <a:pt x="113" y="163"/>
                  <a:pt x="113" y="163"/>
                </a:cubicBezTo>
                <a:cubicBezTo>
                  <a:pt x="113" y="109"/>
                  <a:pt x="157" y="65"/>
                  <a:pt x="211" y="65"/>
                </a:cubicBezTo>
                <a:cubicBezTo>
                  <a:pt x="265" y="65"/>
                  <a:pt x="309" y="109"/>
                  <a:pt x="309" y="163"/>
                </a:cubicBezTo>
                <a:lnTo>
                  <a:pt x="309" y="248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defPPr>
              <a:defRPr lang="en-NO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38">
              <a:defRPr/>
            </a:pPr>
            <a:endParaRPr lang="nb-NO" sz="1800">
              <a:solidFill>
                <a:srgbClr val="7BEFB2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430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38CE1-5FE6-F48F-E89E-525240DF8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4FFCF-4D4F-5E39-0FFF-0E024104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6" y="728662"/>
            <a:ext cx="7556068" cy="699040"/>
          </a:xfrm>
        </p:spPr>
        <p:txBody>
          <a:bodyPr/>
          <a:lstStyle/>
          <a:p>
            <a:r>
              <a:rPr lang="en-US" err="1">
                <a:cs typeface="Arial"/>
              </a:rPr>
              <a:t>Involvering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mellom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systemeier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og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leverandører</a:t>
            </a:r>
            <a:endParaRPr lang="en-US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08937-DA6A-97DC-5733-386BC11BF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99" y="2054249"/>
            <a:ext cx="9743900" cy="4204151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r>
              <a:rPr lang="en-US" sz="1800">
                <a:cs typeface="Arial"/>
              </a:rPr>
              <a:t>Vi </a:t>
            </a:r>
            <a:r>
              <a:rPr lang="en-US" sz="1800" err="1">
                <a:cs typeface="Arial"/>
              </a:rPr>
              <a:t>må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tørre</a:t>
            </a:r>
            <a:r>
              <a:rPr lang="en-US" sz="1800">
                <a:cs typeface="Arial"/>
              </a:rPr>
              <a:t> å </a:t>
            </a:r>
            <a:r>
              <a:rPr lang="en-US" sz="1800" err="1">
                <a:cs typeface="Arial"/>
              </a:rPr>
              <a:t>stille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krav</a:t>
            </a:r>
            <a:r>
              <a:rPr lang="en-US" sz="1800">
                <a:cs typeface="Arial"/>
              </a:rPr>
              <a:t> og involvere </a:t>
            </a:r>
            <a:r>
              <a:rPr lang="en-US" sz="1800" err="1">
                <a:cs typeface="Arial"/>
              </a:rPr>
              <a:t>oss</a:t>
            </a:r>
            <a:endParaRPr lang="en-US" sz="1800" err="1"/>
          </a:p>
          <a:p>
            <a:pPr marL="215900" indent="-215900">
              <a:buChar char="•"/>
            </a:pPr>
            <a:endParaRPr lang="en-US" sz="1800"/>
          </a:p>
          <a:p>
            <a:pPr marL="215900" indent="-215900"/>
            <a:r>
              <a:rPr lang="en-US" sz="1800">
                <a:cs typeface="Arial"/>
              </a:rPr>
              <a:t>Krever </a:t>
            </a:r>
            <a:r>
              <a:rPr lang="en-US" sz="1800" err="1">
                <a:cs typeface="Arial"/>
              </a:rPr>
              <a:t>tilrettelegging</a:t>
            </a:r>
            <a:r>
              <a:rPr lang="en-US" sz="1800">
                <a:cs typeface="Arial"/>
              </a:rPr>
              <a:t> </a:t>
            </a:r>
            <a:r>
              <a:rPr lang="en-US" sz="1800" err="1">
                <a:cs typeface="Arial"/>
              </a:rPr>
              <a:t>og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sikre</a:t>
            </a:r>
            <a:r>
              <a:rPr lang="en-US" sz="1800">
                <a:cs typeface="Arial"/>
              </a:rPr>
              <a:t> </a:t>
            </a:r>
            <a:r>
              <a:rPr lang="en-US" sz="1800" err="1">
                <a:cs typeface="Arial"/>
              </a:rPr>
              <a:t>løsninger</a:t>
            </a:r>
            <a:r>
              <a:rPr lang="en-US" sz="1800">
                <a:cs typeface="Arial"/>
              </a:rPr>
              <a:t> </a:t>
            </a:r>
            <a:r>
              <a:rPr lang="en-US" sz="1800" err="1">
                <a:cs typeface="Arial"/>
              </a:rPr>
              <a:t>fra</a:t>
            </a:r>
            <a:r>
              <a:rPr lang="en-US" sz="1800">
                <a:cs typeface="Arial"/>
              </a:rPr>
              <a:t> de </a:t>
            </a:r>
            <a:r>
              <a:rPr lang="en-US" sz="1800" err="1">
                <a:cs typeface="Arial"/>
              </a:rPr>
              <a:t>som</a:t>
            </a:r>
            <a:r>
              <a:rPr lang="en-US" sz="1800">
                <a:cs typeface="Arial"/>
              </a:rPr>
              <a:t> er </a:t>
            </a:r>
            <a:r>
              <a:rPr lang="en-US" sz="1800" err="1">
                <a:cs typeface="Arial"/>
              </a:rPr>
              <a:t>systemeiere</a:t>
            </a:r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r>
              <a:rPr lang="en-US" sz="1800">
                <a:cs typeface="Arial"/>
              </a:rPr>
              <a:t>Et </a:t>
            </a:r>
            <a:r>
              <a:rPr lang="en-US" sz="1800" err="1">
                <a:cs typeface="Arial"/>
              </a:rPr>
              <a:t>eksempel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kan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være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enigheter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rundt</a:t>
            </a:r>
            <a:r>
              <a:rPr lang="en-US" sz="1800">
                <a:cs typeface="Arial"/>
              </a:rPr>
              <a:t> </a:t>
            </a:r>
            <a:r>
              <a:rPr lang="en-US" sz="1800" err="1">
                <a:cs typeface="Arial"/>
              </a:rPr>
              <a:t>bruken</a:t>
            </a:r>
            <a:r>
              <a:rPr lang="en-US" sz="1800">
                <a:cs typeface="Arial"/>
              </a:rPr>
              <a:t> av </a:t>
            </a:r>
            <a:r>
              <a:rPr lang="en-US" sz="1800" err="1">
                <a:cs typeface="Arial"/>
              </a:rPr>
              <a:t>fjerntilgang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og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teknologien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som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benyttes</a:t>
            </a:r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r>
              <a:rPr lang="en-US" sz="1800" err="1">
                <a:cs typeface="Arial"/>
              </a:rPr>
              <a:t>Må</a:t>
            </a:r>
            <a:r>
              <a:rPr lang="en-US" sz="1800">
                <a:cs typeface="Arial"/>
              </a:rPr>
              <a:t> ha god </a:t>
            </a:r>
            <a:r>
              <a:rPr lang="en-US" sz="1800" err="1">
                <a:cs typeface="Arial"/>
              </a:rPr>
              <a:t>balanse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mellom</a:t>
            </a:r>
            <a:r>
              <a:rPr lang="en-US" sz="1800">
                <a:cs typeface="Arial"/>
              </a:rPr>
              <a:t> å </a:t>
            </a:r>
            <a:r>
              <a:rPr lang="en-US" sz="1800" err="1">
                <a:cs typeface="Arial"/>
              </a:rPr>
              <a:t>stille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krav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og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tilby</a:t>
            </a:r>
            <a:r>
              <a:rPr lang="en-US" sz="1800">
                <a:cs typeface="Arial"/>
              </a:rPr>
              <a:t> </a:t>
            </a:r>
            <a:r>
              <a:rPr lang="en-US" sz="1800" err="1">
                <a:cs typeface="Arial"/>
              </a:rPr>
              <a:t>sikre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løsninger</a:t>
            </a:r>
            <a:r>
              <a:rPr lang="en-US" sz="1800">
                <a:cs typeface="Arial"/>
              </a:rPr>
              <a:t> </a:t>
            </a:r>
            <a:r>
              <a:rPr lang="en-US" sz="1800" err="1">
                <a:cs typeface="Arial"/>
              </a:rPr>
              <a:t>i</a:t>
            </a:r>
            <a:r>
              <a:rPr lang="en-US" sz="1800">
                <a:cs typeface="Arial"/>
              </a:rPr>
              <a:t> </a:t>
            </a:r>
            <a:r>
              <a:rPr lang="en-US" sz="1800" err="1">
                <a:cs typeface="Arial"/>
              </a:rPr>
              <a:t>henhold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til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deres</a:t>
            </a:r>
            <a:r>
              <a:rPr lang="en-US" sz="1800">
                <a:cs typeface="Arial"/>
              </a:rPr>
              <a:t> </a:t>
            </a:r>
            <a:r>
              <a:rPr lang="en-US" sz="1800" err="1">
                <a:cs typeface="Arial"/>
              </a:rPr>
              <a:t>kommune</a:t>
            </a:r>
            <a:r>
              <a:rPr lang="en-US" sz="1800">
                <a:cs typeface="Arial"/>
              </a:rPr>
              <a:t> sin policy</a:t>
            </a: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r>
              <a:rPr lang="en-US" sz="1800" err="1">
                <a:cs typeface="Arial"/>
              </a:rPr>
              <a:t>Enigheter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rundt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hvem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som</a:t>
            </a:r>
            <a:r>
              <a:rPr lang="en-US" sz="1800">
                <a:cs typeface="Arial"/>
              </a:rPr>
              <a:t> drifter </a:t>
            </a:r>
            <a:r>
              <a:rPr lang="en-US" sz="1800" err="1">
                <a:cs typeface="Arial"/>
              </a:rPr>
              <a:t>og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vedlikeholder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hva</a:t>
            </a:r>
            <a:r>
              <a:rPr lang="en-US" sz="1800">
                <a:cs typeface="Arial"/>
              </a:rPr>
              <a:t>, men </a:t>
            </a:r>
            <a:r>
              <a:rPr lang="en-US" sz="1800" err="1">
                <a:cs typeface="Arial"/>
              </a:rPr>
              <a:t>kommunen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burde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være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mer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involvert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og</a:t>
            </a:r>
            <a:r>
              <a:rPr lang="en-US" sz="1800">
                <a:cs typeface="Arial"/>
              </a:rPr>
              <a:t> ta </a:t>
            </a:r>
            <a:r>
              <a:rPr lang="en-US" sz="1800" err="1">
                <a:cs typeface="Arial"/>
              </a:rPr>
              <a:t>mer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eierskap</a:t>
            </a:r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</p:txBody>
      </p:sp>
      <p:pic>
        <p:nvPicPr>
          <p:cNvPr id="6" name="Graphic 5" descr="Handshake outline">
            <a:extLst>
              <a:ext uri="{FF2B5EF4-FFF2-40B4-BE49-F238E27FC236}">
                <a16:creationId xmlns:a16="http://schemas.microsoft.com/office/drawing/2014/main" id="{1BDAEE61-C25D-86CD-7359-27DCE9C2C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4788" y="728932"/>
            <a:ext cx="1086928" cy="117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E2EA0-43B4-9023-C496-E49746B81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55DA3-53C3-66D5-5494-60124B538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8" y="839757"/>
            <a:ext cx="10905992" cy="612775"/>
          </a:xfrm>
        </p:spPr>
        <p:txBody>
          <a:bodyPr/>
          <a:lstStyle/>
          <a:p>
            <a:r>
              <a:rPr lang="nb-NO" sz="3200">
                <a:solidFill>
                  <a:schemeClr val="bg2"/>
                </a:solidFill>
                <a:cs typeface="Arial"/>
              </a:rPr>
              <a:t>Hva kan vi i Helse- og </a:t>
            </a:r>
            <a:r>
              <a:rPr lang="nb-NO" sz="3200" err="1">
                <a:solidFill>
                  <a:schemeClr val="bg2"/>
                </a:solidFill>
                <a:cs typeface="Arial"/>
              </a:rPr>
              <a:t>KommuneCERT</a:t>
            </a:r>
            <a:r>
              <a:rPr lang="nb-NO" sz="3200">
                <a:solidFill>
                  <a:schemeClr val="bg2"/>
                </a:solidFill>
                <a:cs typeface="Arial"/>
              </a:rPr>
              <a:t> bistå med?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F0AFA2-1C20-620F-3A65-9D32CDFFE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98" y="1788146"/>
            <a:ext cx="7530467" cy="4213222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>
              <a:lnSpc>
                <a:spcPct val="150000"/>
              </a:lnSpc>
            </a:pPr>
            <a:r>
              <a:rPr lang="nb-NO">
                <a:cs typeface="Arial"/>
              </a:rPr>
              <a:t>Gjennomføre sikkerhetsvurderinger av VA-anlegg</a:t>
            </a:r>
            <a:endParaRPr lang="nb-NO" err="1"/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Ikke en full sikkerhetstest grunnet fare for nedetid</a:t>
            </a:r>
            <a:endParaRPr lang="nb-NO"/>
          </a:p>
          <a:p>
            <a:pPr marL="215900" indent="-215900">
              <a:lnSpc>
                <a:spcPct val="150000"/>
              </a:lnSpc>
            </a:pPr>
            <a:r>
              <a:rPr lang="nb-NO">
                <a:cs typeface="Arial"/>
              </a:rPr>
              <a:t>Ta kontakt med leverandører for å inkludere de i NBP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Vi har allerede flere IT-leverandører med i NBP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Målet vårt er å gjøre kommune-Norge bedre, dette inkluderer leverandører som er tungt inne hos kommuner</a:t>
            </a:r>
          </a:p>
          <a:p>
            <a:pPr marL="215900" indent="-215900">
              <a:lnSpc>
                <a:spcPct val="150000"/>
              </a:lnSpc>
            </a:pPr>
            <a:r>
              <a:rPr lang="nb-NO">
                <a:cs typeface="Arial"/>
              </a:rPr>
              <a:t>OT-sjekkliste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Gjennomført OT-</a:t>
            </a:r>
            <a:r>
              <a:rPr lang="nb-NO" err="1">
                <a:cs typeface="Arial"/>
              </a:rPr>
              <a:t>webinar</a:t>
            </a:r>
            <a:r>
              <a:rPr lang="nb-NO">
                <a:cs typeface="Arial"/>
              </a:rPr>
              <a:t> hvor sjekklisten ble presentert.</a:t>
            </a:r>
          </a:p>
          <a:p>
            <a:pPr marL="215900" indent="-215900">
              <a:lnSpc>
                <a:spcPct val="150000"/>
              </a:lnSpc>
            </a:pPr>
            <a:endParaRPr lang="nb-NO">
              <a:cs typeface="Arial"/>
            </a:endParaRPr>
          </a:p>
        </p:txBody>
      </p:sp>
      <p:pic>
        <p:nvPicPr>
          <p:cNvPr id="4" name="Picture 3" descr="Et bilde som inneholder Menneskeansikt, person, klær, innendørs&#10;&#10;Automatisk generert beskrivelse">
            <a:extLst>
              <a:ext uri="{FF2B5EF4-FFF2-40B4-BE49-F238E27FC236}">
                <a16:creationId xmlns:a16="http://schemas.microsoft.com/office/drawing/2014/main" id="{9C160242-A547-1542-942A-C6A6DCB13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844" y="2272393"/>
            <a:ext cx="32480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1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08AF6-71F0-BE62-32ED-285B6DD83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6A273-DDDB-ED22-A920-165FEAB3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OT-</a:t>
            </a:r>
            <a:r>
              <a:rPr lang="en-US" err="1">
                <a:cs typeface="Arial"/>
              </a:rPr>
              <a:t>sjekkliste</a:t>
            </a:r>
            <a:endParaRPr lang="en-US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50B36-1D75-37F9-0F6F-E5CABD23C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99" y="1826639"/>
            <a:ext cx="6976167" cy="4204151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en-US" sz="1800">
                <a:cs typeface="Arial"/>
              </a:rPr>
              <a:t>Helse- </a:t>
            </a:r>
            <a:r>
              <a:rPr lang="en-US" sz="1800" err="1">
                <a:cs typeface="Arial"/>
              </a:rPr>
              <a:t>og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KommuneCERT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har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utarbeidet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en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anbefalingsliste</a:t>
            </a:r>
            <a:r>
              <a:rPr lang="en-US" sz="1800">
                <a:cs typeface="Arial"/>
              </a:rPr>
              <a:t> </a:t>
            </a:r>
            <a:r>
              <a:rPr lang="en-US" sz="1800" err="1">
                <a:cs typeface="Arial"/>
              </a:rPr>
              <a:t>vedrørende</a:t>
            </a:r>
            <a:r>
              <a:rPr lang="en-US" sz="1800">
                <a:cs typeface="Arial"/>
              </a:rPr>
              <a:t> OT-</a:t>
            </a:r>
            <a:r>
              <a:rPr lang="en-US" sz="1800" err="1">
                <a:cs typeface="Arial"/>
              </a:rPr>
              <a:t>systemer</a:t>
            </a:r>
            <a:endParaRPr lang="en-US" sz="1800" err="1"/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r>
              <a:rPr lang="en-US" sz="1800" err="1">
                <a:cs typeface="Arial"/>
              </a:rPr>
              <a:t>Grunnleggende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sikkerhetstiltak</a:t>
            </a:r>
            <a:r>
              <a:rPr lang="en-US" sz="1800">
                <a:cs typeface="Arial"/>
              </a:rPr>
              <a:t> (</a:t>
            </a:r>
            <a:r>
              <a:rPr lang="en-US" sz="1800" err="1">
                <a:cs typeface="Arial"/>
              </a:rPr>
              <a:t>varierende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modenhetsgrad</a:t>
            </a:r>
            <a:r>
              <a:rPr lang="en-US" sz="1800">
                <a:cs typeface="Arial"/>
              </a:rPr>
              <a:t>)</a:t>
            </a: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r>
              <a:rPr lang="en-US" sz="1800" err="1">
                <a:cs typeface="Arial"/>
              </a:rPr>
              <a:t>Involvering</a:t>
            </a:r>
            <a:r>
              <a:rPr lang="en-US" sz="1800">
                <a:cs typeface="Arial"/>
              </a:rPr>
              <a:t> inn mot </a:t>
            </a:r>
            <a:r>
              <a:rPr lang="en-US" sz="1800" err="1">
                <a:cs typeface="Arial"/>
              </a:rPr>
              <a:t>leverandører</a:t>
            </a:r>
            <a:r>
              <a:rPr lang="en-US" sz="1800">
                <a:cs typeface="Arial"/>
              </a:rPr>
              <a:t> (</a:t>
            </a:r>
            <a:r>
              <a:rPr lang="en-US" sz="1800" err="1">
                <a:cs typeface="Arial"/>
              </a:rPr>
              <a:t>hvis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aktuelt</a:t>
            </a:r>
            <a:r>
              <a:rPr lang="en-US" sz="1800">
                <a:cs typeface="Arial"/>
              </a:rPr>
              <a:t>)</a:t>
            </a: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r>
              <a:rPr lang="en-US" sz="1800" err="1">
                <a:cs typeface="Arial"/>
              </a:rPr>
              <a:t>Økt</a:t>
            </a:r>
            <a:r>
              <a:rPr lang="en-US" sz="1800">
                <a:cs typeface="Arial"/>
              </a:rPr>
              <a:t> </a:t>
            </a:r>
            <a:r>
              <a:rPr lang="en-US" sz="1800" err="1">
                <a:cs typeface="Arial"/>
              </a:rPr>
              <a:t>bevisstgjøring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rundt</a:t>
            </a:r>
            <a:r>
              <a:rPr lang="en-US" sz="1800">
                <a:cs typeface="Arial"/>
              </a:rPr>
              <a:t> OT-</a:t>
            </a:r>
            <a:r>
              <a:rPr lang="en-US" sz="1800" err="1">
                <a:cs typeface="Arial"/>
              </a:rPr>
              <a:t>sikkerhet</a:t>
            </a:r>
            <a:r>
              <a:rPr lang="en-US" sz="1800">
                <a:cs typeface="Arial"/>
              </a:rPr>
              <a:t>, men vi </a:t>
            </a:r>
            <a:r>
              <a:rPr lang="en-US" sz="1800" err="1">
                <a:cs typeface="Arial"/>
              </a:rPr>
              <a:t>ønsker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også</a:t>
            </a:r>
            <a:r>
              <a:rPr lang="en-US" sz="1800">
                <a:cs typeface="Arial"/>
              </a:rPr>
              <a:t> å </a:t>
            </a:r>
            <a:r>
              <a:rPr lang="en-US" sz="1800" err="1">
                <a:cs typeface="Arial"/>
              </a:rPr>
              <a:t>øke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samspillet</a:t>
            </a:r>
            <a:r>
              <a:rPr lang="en-US" sz="1800">
                <a:cs typeface="Arial"/>
              </a:rPr>
              <a:t> </a:t>
            </a:r>
            <a:r>
              <a:rPr lang="en-US" sz="1800" err="1">
                <a:cs typeface="Arial"/>
              </a:rPr>
              <a:t>mellom</a:t>
            </a:r>
            <a:r>
              <a:rPr lang="en-US" sz="1800">
                <a:cs typeface="Arial"/>
              </a:rPr>
              <a:t> IT </a:t>
            </a:r>
            <a:r>
              <a:rPr lang="en-US" sz="1800" err="1">
                <a:cs typeface="Arial"/>
              </a:rPr>
              <a:t>og</a:t>
            </a:r>
            <a:r>
              <a:rPr lang="en-US" sz="1800">
                <a:cs typeface="Arial"/>
              </a:rPr>
              <a:t> OT-</a:t>
            </a:r>
            <a:r>
              <a:rPr lang="en-US" sz="1800" err="1">
                <a:cs typeface="Arial"/>
              </a:rPr>
              <a:t>personell</a:t>
            </a:r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0" indent="0">
              <a:buNone/>
            </a:pPr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  <a:p>
            <a:pPr marL="215900" indent="-215900"/>
            <a:endParaRPr lang="en-US" sz="1800">
              <a:cs typeface="Arial"/>
            </a:endParaRPr>
          </a:p>
        </p:txBody>
      </p:sp>
      <p:pic>
        <p:nvPicPr>
          <p:cNvPr id="4" name="Graphic 3" descr="Checkbox Checked with solid fill">
            <a:extLst>
              <a:ext uri="{FF2B5EF4-FFF2-40B4-BE49-F238E27FC236}">
                <a16:creationId xmlns:a16="http://schemas.microsoft.com/office/drawing/2014/main" id="{A44A1491-32C1-1375-9748-B5E610B58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6448" y="5089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B1715-2633-837D-9D2F-40FEE76A4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desks with computers&#10;&#10;AI-generated content may be incorrect.">
            <a:extLst>
              <a:ext uri="{FF2B5EF4-FFF2-40B4-BE49-F238E27FC236}">
                <a16:creationId xmlns:a16="http://schemas.microsoft.com/office/drawing/2014/main" id="{049FF467-C087-72D5-82B3-7FF7EFE08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17" b="611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AA2806-3D32-C8BE-D9F0-CD621018E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09338"/>
            <a:ext cx="7940139" cy="1620000"/>
          </a:xfrm>
        </p:spPr>
        <p:txBody>
          <a:bodyPr wrap="square" anchor="ctr">
            <a:normAutofit/>
          </a:bodyPr>
          <a:lstStyle/>
          <a:p>
            <a:r>
              <a:rPr lang="nb-NO">
                <a:cs typeface="Arial"/>
              </a:rPr>
              <a:t>Oppsummering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312A10-07E2-8937-7A7D-417B32A4AA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0142" y="4509339"/>
            <a:ext cx="1619999" cy="1619999"/>
          </a:xfrm>
        </p:spPr>
        <p:txBody>
          <a:bodyPr vert="horz" wrap="square" lIns="0" tIns="0" rIns="0" bIns="0" rtlCol="0" anchor="ctr">
            <a:normAutofit/>
          </a:bodyPr>
          <a:lstStyle/>
          <a:p>
            <a:endParaRPr lang="en-US"/>
          </a:p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358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8315F-EDDE-DC66-8CF1-1A7BD6A3F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1BC5A9-98D7-1DD5-13A8-274C93D7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Arial"/>
              </a:rPr>
              <a:t>Oppsummering</a:t>
            </a:r>
            <a:endParaRPr lang="nb-NO"/>
          </a:p>
        </p:txBody>
      </p:sp>
      <p:pic>
        <p:nvPicPr>
          <p:cNvPr id="4" name="Picture 3" descr="Completed with solid fill">
            <a:extLst>
              <a:ext uri="{FF2B5EF4-FFF2-40B4-BE49-F238E27FC236}">
                <a16:creationId xmlns:a16="http://schemas.microsoft.com/office/drawing/2014/main" id="{7AB880B4-27CC-AD87-8F73-F72E05078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9215" y="336086"/>
            <a:ext cx="1375231" cy="1375231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CDFAB40-EDAF-FAE7-8956-067870653B79}"/>
              </a:ext>
            </a:extLst>
          </p:cNvPr>
          <p:cNvSpPr txBox="1">
            <a:spLocks/>
          </p:cNvSpPr>
          <p:nvPr/>
        </p:nvSpPr>
        <p:spPr>
          <a:xfrm>
            <a:off x="623889" y="1916116"/>
            <a:ext cx="5220000" cy="42132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5989" indent="-216000" algn="l" defTabSz="914354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15945"/>
              </a:buClr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47651" indent="-222240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15945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68306" indent="-220652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15945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88956" indent="-220652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12783" indent="-223828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/>
            <a:r>
              <a:rPr lang="en-US" err="1">
                <a:cs typeface="Arial"/>
              </a:rPr>
              <a:t>Hva</a:t>
            </a:r>
            <a:r>
              <a:rPr lang="en-US">
                <a:cs typeface="Arial"/>
              </a:rPr>
              <a:t> er </a:t>
            </a:r>
            <a:r>
              <a:rPr lang="en-US" err="1">
                <a:cs typeface="Arial"/>
              </a:rPr>
              <a:t>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Kommunetest</a:t>
            </a:r>
            <a:endParaRPr lang="en-US" err="1"/>
          </a:p>
          <a:p>
            <a:pPr marL="215900" indent="-215900"/>
            <a:endParaRPr lang="en-US">
              <a:cs typeface="Arial"/>
            </a:endParaRPr>
          </a:p>
          <a:p>
            <a:pPr marL="215900" indent="-215900"/>
            <a:r>
              <a:rPr lang="en-US" err="1">
                <a:cs typeface="Arial"/>
              </a:rPr>
              <a:t>Sårbarheter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fra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Kommunetest</a:t>
            </a:r>
            <a:endParaRPr lang="en-US">
              <a:cs typeface="Arial"/>
            </a:endParaRPr>
          </a:p>
          <a:p>
            <a:pPr marL="215900" indent="-215900"/>
            <a:endParaRPr lang="en-US">
              <a:cs typeface="Arial"/>
            </a:endParaRPr>
          </a:p>
          <a:p>
            <a:pPr marL="215900" indent="-215900"/>
            <a:r>
              <a:rPr lang="en-US" err="1">
                <a:cs typeface="Arial"/>
              </a:rPr>
              <a:t>Leveranser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fra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tredjeparter</a:t>
            </a:r>
          </a:p>
          <a:p>
            <a:pPr marL="215900" indent="-215900"/>
            <a:endParaRPr lang="en-US">
              <a:cs typeface="Arial"/>
            </a:endParaRPr>
          </a:p>
          <a:p>
            <a:pPr marL="215900" indent="-215900"/>
            <a:r>
              <a:rPr lang="en-US" err="1">
                <a:cs typeface="Arial"/>
              </a:rPr>
              <a:t>Hva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skjer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etter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Kommunetest</a:t>
            </a:r>
            <a:endParaRPr lang="en-US">
              <a:cs typeface="Arial"/>
            </a:endParaRPr>
          </a:p>
          <a:p>
            <a:pPr marL="215900" indent="-215900"/>
            <a:endParaRPr lang="en-US">
              <a:cs typeface="Arial"/>
            </a:endParaRPr>
          </a:p>
          <a:p>
            <a:pPr marL="215900" indent="-215900"/>
            <a:r>
              <a:rPr lang="en-US" err="1">
                <a:cs typeface="Arial"/>
              </a:rPr>
              <a:t>Positiv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utvikling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blant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flere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kommuner</a:t>
            </a:r>
            <a:endParaRPr lang="en-US">
              <a:cs typeface="Arial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2FA7FB3-76D0-38EB-56E2-64488A502B1D}"/>
              </a:ext>
            </a:extLst>
          </p:cNvPr>
          <p:cNvSpPr txBox="1">
            <a:spLocks/>
          </p:cNvSpPr>
          <p:nvPr/>
        </p:nvSpPr>
        <p:spPr>
          <a:xfrm>
            <a:off x="6308211" y="1920074"/>
            <a:ext cx="5220000" cy="42132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5989" indent="-216000" algn="l" defTabSz="914354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15945"/>
              </a:buClr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47651" indent="-222240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15945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68306" indent="-220652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15945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88956" indent="-220652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12783" indent="-223828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/>
            <a:r>
              <a:rPr lang="en-US" err="1">
                <a:cs typeface="Arial"/>
              </a:rPr>
              <a:t>Forskjellene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mellom</a:t>
            </a:r>
            <a:r>
              <a:rPr lang="en-US">
                <a:cs typeface="Arial"/>
              </a:rPr>
              <a:t> IT </a:t>
            </a:r>
            <a:r>
              <a:rPr lang="en-US" err="1">
                <a:cs typeface="Arial"/>
              </a:rPr>
              <a:t>og</a:t>
            </a:r>
            <a:r>
              <a:rPr lang="en-US">
                <a:cs typeface="Arial"/>
              </a:rPr>
              <a:t> OT</a:t>
            </a:r>
          </a:p>
          <a:p>
            <a:pPr marL="215900" indent="-215900"/>
            <a:endParaRPr lang="en-US">
              <a:cs typeface="Arial"/>
            </a:endParaRPr>
          </a:p>
          <a:p>
            <a:pPr marL="215900" indent="-215900"/>
            <a:r>
              <a:rPr lang="en-US" err="1">
                <a:cs typeface="Arial"/>
              </a:rPr>
              <a:t>Hva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gjør</a:t>
            </a:r>
            <a:r>
              <a:rPr lang="en-US">
                <a:cs typeface="Arial"/>
              </a:rPr>
              <a:t> Helse- </a:t>
            </a:r>
            <a:r>
              <a:rPr lang="en-US" err="1">
                <a:cs typeface="Arial"/>
              </a:rPr>
              <a:t>og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KommuneCERT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rundt</a:t>
            </a:r>
            <a:r>
              <a:rPr lang="en-US">
                <a:cs typeface="Arial"/>
              </a:rPr>
              <a:t> VA?</a:t>
            </a:r>
          </a:p>
          <a:p>
            <a:pPr marL="215900" indent="-215900"/>
            <a:endParaRPr lang="en-US">
              <a:cs typeface="Arial"/>
            </a:endParaRPr>
          </a:p>
          <a:p>
            <a:pPr marL="215900" indent="-215900"/>
            <a:r>
              <a:rPr lang="en-US" err="1">
                <a:cs typeface="Arial"/>
              </a:rPr>
              <a:t>Besøk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til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vannverk</a:t>
            </a:r>
            <a:endParaRPr lang="en-US">
              <a:cs typeface="Arial"/>
            </a:endParaRPr>
          </a:p>
          <a:p>
            <a:pPr marL="215900" indent="-215900"/>
            <a:endParaRPr lang="en-US">
              <a:cs typeface="Arial"/>
            </a:endParaRPr>
          </a:p>
          <a:p>
            <a:pPr marL="215900" indent="-215900"/>
            <a:r>
              <a:rPr lang="en-US">
                <a:cs typeface="Arial"/>
              </a:rPr>
              <a:t>Mer </a:t>
            </a:r>
            <a:r>
              <a:rPr lang="en-US" err="1">
                <a:cs typeface="Arial"/>
              </a:rPr>
              <a:t>samhandling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mellom</a:t>
            </a:r>
            <a:r>
              <a:rPr lang="en-US">
                <a:cs typeface="Arial"/>
              </a:rPr>
              <a:t> IT </a:t>
            </a:r>
            <a:r>
              <a:rPr lang="en-US" err="1">
                <a:cs typeface="Arial"/>
              </a:rPr>
              <a:t>og</a:t>
            </a:r>
            <a:r>
              <a:rPr lang="en-US">
                <a:cs typeface="Arial"/>
              </a:rPr>
              <a:t> OT</a:t>
            </a:r>
          </a:p>
        </p:txBody>
      </p:sp>
    </p:spTree>
    <p:extLst>
      <p:ext uri="{BB962C8B-B14F-4D97-AF65-F5344CB8AC3E}">
        <p14:creationId xmlns:p14="http://schemas.microsoft.com/office/powerpoint/2010/main" val="105864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D3B7A-B4D1-7426-8A82-71C4106F0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C48A3-CF61-881C-B4A9-DF9BBFC88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8" y="839757"/>
            <a:ext cx="10905992" cy="612775"/>
          </a:xfrm>
        </p:spPr>
        <p:txBody>
          <a:bodyPr/>
          <a:lstStyle/>
          <a:p>
            <a:r>
              <a:rPr lang="nb-NO" sz="3200">
                <a:solidFill>
                  <a:schemeClr val="bg2"/>
                </a:solidFill>
                <a:cs typeface="Arial"/>
              </a:rPr>
              <a:t>$ </a:t>
            </a:r>
            <a:r>
              <a:rPr lang="nb-NO" sz="3200" err="1">
                <a:solidFill>
                  <a:schemeClr val="bg2"/>
                </a:solidFill>
                <a:cs typeface="Arial"/>
              </a:rPr>
              <a:t>whoami</a:t>
            </a:r>
            <a:endParaRPr lang="en-US" err="1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B1B4A-9A90-4F59-B170-CD78566A9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98" y="1626074"/>
            <a:ext cx="11141850" cy="4213222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>
              <a:lnSpc>
                <a:spcPct val="150000"/>
              </a:lnSpc>
            </a:pPr>
            <a:r>
              <a:rPr lang="nb-NO">
                <a:cs typeface="Arial"/>
              </a:rPr>
              <a:t>Erik Martin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Arbeidet med sikkerhetstesting/</a:t>
            </a:r>
            <a:r>
              <a:rPr lang="nb-NO" err="1">
                <a:cs typeface="Arial"/>
              </a:rPr>
              <a:t>pentesting</a:t>
            </a:r>
            <a:r>
              <a:rPr lang="nb-NO">
                <a:cs typeface="Arial"/>
              </a:rPr>
              <a:t> siden 2016 (privat og offentlig sektor)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Konsulent i flere år før fast ansettelse i Norsk Helsenett (Helse- og </a:t>
            </a:r>
            <a:r>
              <a:rPr lang="nb-NO" err="1">
                <a:cs typeface="Arial"/>
              </a:rPr>
              <a:t>KommuneCERT</a:t>
            </a:r>
            <a:r>
              <a:rPr lang="nb-NO">
                <a:cs typeface="Arial"/>
              </a:rPr>
              <a:t>)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Opprinnelig fagbrev som elektriker før videreutdanning innenfor IT-sikkerhet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r>
              <a:rPr lang="nb-NO">
                <a:cs typeface="Arial"/>
              </a:rPr>
              <a:t>Høyt fokus på sikkerhetstesting av kommuner og helsevirksomheter</a:t>
            </a:r>
            <a:endParaRPr lang="nb-NO"/>
          </a:p>
          <a:p>
            <a:pPr marL="215900" indent="-215900">
              <a:lnSpc>
                <a:spcPct val="150000"/>
              </a:lnSpc>
            </a:pPr>
            <a:r>
              <a:rPr lang="nb-NO">
                <a:cs typeface="Arial"/>
              </a:rPr>
              <a:t>Vært med på å bygge opp Kommunetest slik tjenesten er i dag</a:t>
            </a:r>
          </a:p>
          <a:p>
            <a:pPr marL="215900" indent="-215900">
              <a:lnSpc>
                <a:spcPct val="150000"/>
              </a:lnSpc>
            </a:pPr>
            <a:r>
              <a:rPr lang="nb-NO">
                <a:cs typeface="Arial"/>
              </a:rPr>
              <a:t>Er med på å lede videre satsing mot Vann- og avløp (VA)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endParaRPr lang="nb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38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16FA5-5225-8DF0-00A1-F8C1B25BEB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Takk</a:t>
            </a:r>
            <a:r>
              <a:rPr lang="en-US">
                <a:cs typeface="Arial"/>
              </a:rPr>
              <a:t> for </a:t>
            </a:r>
            <a:r>
              <a:rPr lang="en-US" err="1">
                <a:cs typeface="Arial"/>
              </a:rPr>
              <a:t>oppmerksomheten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95350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63DD-BA03-A534-9231-B9C1AB74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tittel 11">
            <a:extLst>
              <a:ext uri="{FF2B5EF4-FFF2-40B4-BE49-F238E27FC236}">
                <a16:creationId xmlns:a16="http://schemas.microsoft.com/office/drawing/2014/main" id="{D644551E-8234-5D6D-A73E-EA4030BCE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256" y="728662"/>
            <a:ext cx="5055624" cy="1081062"/>
          </a:xfr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nb-NO"/>
              <a:t>Om Helse- og KommuneCERT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620AFB3-745E-8AE2-40F0-BB57E6F13D31}"/>
              </a:ext>
            </a:extLst>
          </p:cNvPr>
          <p:cNvSpPr txBox="1"/>
          <p:nvPr/>
        </p:nvSpPr>
        <p:spPr>
          <a:xfrm>
            <a:off x="6474257" y="1998657"/>
            <a:ext cx="5227981" cy="4127105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t" anchorCtr="0" forceAA="0" compatLnSpc="1">
            <a:prstTxWarp prst="textNoShape">
              <a:avLst/>
            </a:prstTxWarp>
            <a:normAutofit fontScale="47500" lnSpcReduction="20000"/>
          </a:bodyPr>
          <a:lstStyle/>
          <a:p>
            <a:pPr marL="215900" indent="-215900" defTabSz="914354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  <a:ea typeface="+mn-lt"/>
                <a:cs typeface="+mn-lt"/>
              </a:rPr>
              <a:t>Skal </a:t>
            </a:r>
            <a:r>
              <a:rPr lang="en-US" sz="2000" err="1">
                <a:solidFill>
                  <a:schemeClr val="tx2"/>
                </a:solidFill>
                <a:ea typeface="+mn-lt"/>
                <a:cs typeface="+mn-lt"/>
              </a:rPr>
              <a:t>øke</a:t>
            </a:r>
            <a:r>
              <a:rPr lang="en-US" sz="200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2"/>
                </a:solidFill>
                <a:ea typeface="+mn-lt"/>
                <a:cs typeface="+mn-lt"/>
              </a:rPr>
              <a:t>motstandsdyktigheten</a:t>
            </a:r>
            <a:r>
              <a:rPr lang="en-US" sz="200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2"/>
                </a:solidFill>
                <a:ea typeface="+mn-lt"/>
                <a:cs typeface="+mn-lt"/>
              </a:rPr>
              <a:t>til</a:t>
            </a:r>
            <a:r>
              <a:rPr lang="en-US" sz="200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2"/>
                </a:solidFill>
                <a:ea typeface="+mn-lt"/>
                <a:cs typeface="+mn-lt"/>
              </a:rPr>
              <a:t>helse</a:t>
            </a:r>
            <a:r>
              <a:rPr lang="en-US" sz="2000">
                <a:solidFill>
                  <a:schemeClr val="tx2"/>
                </a:solidFill>
                <a:ea typeface="+mn-lt"/>
                <a:cs typeface="+mn-lt"/>
              </a:rPr>
              <a:t>- </a:t>
            </a:r>
            <a:r>
              <a:rPr lang="en-US" sz="2000" err="1">
                <a:solidFill>
                  <a:schemeClr val="tx2"/>
                </a:solidFill>
                <a:ea typeface="+mn-lt"/>
                <a:cs typeface="+mn-lt"/>
              </a:rPr>
              <a:t>og</a:t>
            </a:r>
            <a:r>
              <a:rPr lang="en-US" sz="200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2"/>
                </a:solidFill>
                <a:ea typeface="+mn-lt"/>
                <a:cs typeface="+mn-lt"/>
              </a:rPr>
              <a:t>kommunesektoren</a:t>
            </a:r>
            <a:endParaRPr lang="nb-NO" sz="2000" err="1">
              <a:solidFill>
                <a:schemeClr val="tx2"/>
              </a:solidFill>
              <a:cs typeface="Arial"/>
            </a:endParaRPr>
          </a:p>
          <a:p>
            <a:pPr marL="215900" indent="-215900" defTabSz="914354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15900" indent="-215900" defTabSz="914354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  <a:cs typeface="Arial"/>
              </a:rPr>
              <a:t>32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ansatte</a:t>
            </a:r>
            <a:r>
              <a:rPr lang="en-US" sz="2000">
                <a:solidFill>
                  <a:schemeClr val="tx2"/>
                </a:solidFill>
                <a:cs typeface="Arial"/>
              </a:rPr>
              <a:t>,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inkludert</a:t>
            </a:r>
            <a:r>
              <a:rPr lang="en-US" sz="2000">
                <a:solidFill>
                  <a:schemeClr val="tx2"/>
                </a:solidFill>
                <a:cs typeface="Arial"/>
              </a:rPr>
              <a:t> 6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sikkerhetstestere</a:t>
            </a:r>
            <a:endParaRPr lang="en-US" sz="2000">
              <a:solidFill>
                <a:schemeClr val="tx2"/>
              </a:solidFill>
              <a:cs typeface="Arial"/>
            </a:endParaRPr>
          </a:p>
          <a:p>
            <a:pPr marL="215900" indent="-215900" defTabSz="914354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>
              <a:solidFill>
                <a:schemeClr val="tx2"/>
              </a:solidFill>
              <a:cs typeface="Arial"/>
            </a:endParaRPr>
          </a:p>
          <a:p>
            <a:pPr marL="215900" indent="-215900" defTabSz="914354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tx2"/>
                </a:solidFill>
                <a:cs typeface="Arial"/>
              </a:rPr>
              <a:t>HelseCERT</a:t>
            </a:r>
            <a:r>
              <a:rPr lang="en-US" sz="2000">
                <a:solidFill>
                  <a:schemeClr val="tx2"/>
                </a:solidFill>
                <a:cs typeface="Arial"/>
              </a:rPr>
              <a:t>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opprettet</a:t>
            </a:r>
            <a:r>
              <a:rPr lang="en-US" sz="2000">
                <a:solidFill>
                  <a:schemeClr val="tx2"/>
                </a:solidFill>
                <a:cs typeface="Arial"/>
              </a:rPr>
              <a:t> 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i</a:t>
            </a:r>
            <a:r>
              <a:rPr lang="en-US" sz="2000">
                <a:solidFill>
                  <a:schemeClr val="tx2"/>
                </a:solidFill>
                <a:cs typeface="Arial"/>
              </a:rPr>
              <a:t> 2011</a:t>
            </a:r>
            <a:endParaRPr lang="en-US" sz="200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15900" indent="-215900" defTabSz="914354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>
              <a:solidFill>
                <a:schemeClr val="tx2"/>
              </a:solidFill>
              <a:ea typeface="+mn-lt"/>
              <a:cs typeface="Arial" panose="020B0604020202020204" pitchFamily="34" charset="0"/>
            </a:endParaRPr>
          </a:p>
          <a:p>
            <a:pPr marL="215900" indent="-215900" defTabSz="914354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tx2"/>
                </a:solidFill>
                <a:ea typeface="+mn-lt"/>
                <a:cs typeface="+mn-lt"/>
              </a:rPr>
              <a:t>Kommunal</a:t>
            </a:r>
            <a:r>
              <a:rPr lang="en-US" sz="200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2"/>
                </a:solidFill>
                <a:ea typeface="+mn-lt"/>
                <a:cs typeface="+mn-lt"/>
              </a:rPr>
              <a:t>og</a:t>
            </a:r>
            <a:r>
              <a:rPr lang="en-US" sz="200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2"/>
                </a:solidFill>
                <a:ea typeface="+mn-lt"/>
                <a:cs typeface="+mn-lt"/>
              </a:rPr>
              <a:t>distriksdepartementet</a:t>
            </a:r>
            <a:r>
              <a:rPr lang="en-US" sz="2000">
                <a:solidFill>
                  <a:schemeClr val="tx2"/>
                </a:solidFill>
                <a:ea typeface="+mn-lt"/>
                <a:cs typeface="+mn-lt"/>
              </a:rPr>
              <a:t> ga </a:t>
            </a:r>
            <a:r>
              <a:rPr lang="en-US" sz="2000" err="1">
                <a:solidFill>
                  <a:schemeClr val="tx2"/>
                </a:solidFill>
                <a:ea typeface="+mn-lt"/>
                <a:cs typeface="+mn-lt"/>
              </a:rPr>
              <a:t>oppgaven</a:t>
            </a:r>
            <a:r>
              <a:rPr lang="en-US" sz="200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2"/>
                </a:solidFill>
                <a:ea typeface="+mn-lt"/>
                <a:cs typeface="+mn-lt"/>
              </a:rPr>
              <a:t>til</a:t>
            </a:r>
            <a:r>
              <a:rPr lang="en-US" sz="2000">
                <a:solidFill>
                  <a:schemeClr val="tx2"/>
                </a:solidFill>
                <a:ea typeface="+mn-lt"/>
                <a:cs typeface="+mn-lt"/>
              </a:rPr>
              <a:t> Norsk </a:t>
            </a:r>
            <a:r>
              <a:rPr lang="en-US" sz="2000" err="1">
                <a:solidFill>
                  <a:schemeClr val="tx2"/>
                </a:solidFill>
                <a:ea typeface="+mn-lt"/>
                <a:cs typeface="+mn-lt"/>
              </a:rPr>
              <a:t>helsenett</a:t>
            </a:r>
            <a:r>
              <a:rPr lang="en-US" sz="2000">
                <a:solidFill>
                  <a:schemeClr val="tx2"/>
                </a:solidFill>
                <a:ea typeface="+mn-lt"/>
                <a:cs typeface="+mn-lt"/>
              </a:rPr>
              <a:t> med </a:t>
            </a:r>
            <a:r>
              <a:rPr lang="en-US" sz="2000" err="1">
                <a:solidFill>
                  <a:schemeClr val="tx2"/>
                </a:solidFill>
                <a:ea typeface="+mn-lt"/>
                <a:cs typeface="+mn-lt"/>
              </a:rPr>
              <a:t>oppdrag</a:t>
            </a:r>
            <a:r>
              <a:rPr lang="en-US" sz="2000">
                <a:solidFill>
                  <a:schemeClr val="tx2"/>
                </a:solidFill>
                <a:ea typeface="+mn-lt"/>
                <a:cs typeface="+mn-lt"/>
              </a:rPr>
              <a:t> om å </a:t>
            </a:r>
            <a:r>
              <a:rPr lang="en-US" sz="2000" err="1">
                <a:solidFill>
                  <a:schemeClr val="tx2"/>
                </a:solidFill>
                <a:ea typeface="+mn-lt"/>
                <a:cs typeface="+mn-lt"/>
              </a:rPr>
              <a:t>etablere</a:t>
            </a:r>
            <a:r>
              <a:rPr lang="en-US" sz="200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2"/>
                </a:solidFill>
                <a:ea typeface="+mn-lt"/>
                <a:cs typeface="+mn-lt"/>
              </a:rPr>
              <a:t>KommuneCERT</a:t>
            </a:r>
            <a:r>
              <a:rPr lang="en-US" sz="200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2"/>
                </a:solidFill>
                <a:ea typeface="+mn-lt"/>
                <a:cs typeface="+mn-lt"/>
              </a:rPr>
              <a:t>i</a:t>
            </a:r>
            <a:r>
              <a:rPr lang="en-US" sz="200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2"/>
                </a:solidFill>
                <a:ea typeface="+mn-lt"/>
                <a:cs typeface="+mn-lt"/>
              </a:rPr>
              <a:t>tilknytting</a:t>
            </a:r>
            <a:r>
              <a:rPr lang="en-US" sz="200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2"/>
                </a:solidFill>
                <a:ea typeface="+mn-lt"/>
                <a:cs typeface="+mn-lt"/>
              </a:rPr>
              <a:t>til</a:t>
            </a:r>
            <a:r>
              <a:rPr lang="en-US" sz="200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2"/>
                </a:solidFill>
                <a:ea typeface="+mn-lt"/>
                <a:cs typeface="+mn-lt"/>
              </a:rPr>
              <a:t>HelseCERT</a:t>
            </a:r>
            <a:r>
              <a:rPr lang="en-US" sz="200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2"/>
                </a:solidFill>
                <a:ea typeface="+mn-lt"/>
                <a:cs typeface="+mn-lt"/>
              </a:rPr>
              <a:t>fra</a:t>
            </a:r>
            <a:r>
              <a:rPr lang="en-US" sz="2000">
                <a:solidFill>
                  <a:schemeClr val="tx2"/>
                </a:solidFill>
                <a:ea typeface="+mn-lt"/>
                <a:cs typeface="+mn-lt"/>
              </a:rPr>
              <a:t> 1. </a:t>
            </a:r>
            <a:r>
              <a:rPr lang="en-US" sz="2000" err="1">
                <a:solidFill>
                  <a:schemeClr val="tx2"/>
                </a:solidFill>
                <a:ea typeface="+mn-lt"/>
                <a:cs typeface="+mn-lt"/>
              </a:rPr>
              <a:t>desember</a:t>
            </a:r>
            <a:r>
              <a:rPr lang="en-US" sz="2000">
                <a:solidFill>
                  <a:schemeClr val="tx2"/>
                </a:solidFill>
                <a:ea typeface="+mn-lt"/>
                <a:cs typeface="+mn-lt"/>
              </a:rPr>
              <a:t> 2023</a:t>
            </a:r>
            <a:endParaRPr lang="en-US" sz="200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15900" indent="-215900" defTabSz="914354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15900" indent="-215900" defTabSz="914354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tx2"/>
                </a:solidFill>
                <a:cs typeface="Arial"/>
              </a:rPr>
              <a:t>Forebygge</a:t>
            </a:r>
            <a:r>
              <a:rPr lang="en-US" sz="2000">
                <a:solidFill>
                  <a:schemeClr val="tx2"/>
                </a:solidFill>
                <a:cs typeface="Arial"/>
              </a:rPr>
              <a:t>,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oppdage</a:t>
            </a:r>
            <a:r>
              <a:rPr lang="en-US" sz="2000">
                <a:solidFill>
                  <a:schemeClr val="tx2"/>
                </a:solidFill>
                <a:cs typeface="Arial"/>
              </a:rPr>
              <a:t>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og</a:t>
            </a:r>
            <a:r>
              <a:rPr lang="en-US" sz="2000">
                <a:solidFill>
                  <a:schemeClr val="tx2"/>
                </a:solidFill>
                <a:cs typeface="Arial"/>
              </a:rPr>
              <a:t>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håndtere</a:t>
            </a:r>
            <a:r>
              <a:rPr lang="en-US" sz="2000">
                <a:solidFill>
                  <a:schemeClr val="tx2"/>
                </a:solidFill>
                <a:cs typeface="Arial"/>
              </a:rPr>
              <a:t>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alvorlige</a:t>
            </a:r>
            <a:r>
              <a:rPr lang="en-US" sz="2000">
                <a:solidFill>
                  <a:schemeClr val="tx2"/>
                </a:solidFill>
                <a:cs typeface="Arial"/>
              </a:rPr>
              <a:t>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cyberangrep</a:t>
            </a:r>
            <a:endParaRPr lang="en-US" sz="2000" err="1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15900" indent="-215900" defTabSz="914354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>
              <a:solidFill>
                <a:schemeClr val="tx2"/>
              </a:solidFill>
              <a:cs typeface="Arial"/>
            </a:endParaRPr>
          </a:p>
          <a:p>
            <a:pPr marL="215900" indent="-215900" defTabSz="914354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tx2"/>
                </a:solidFill>
                <a:cs typeface="Arial"/>
              </a:rPr>
              <a:t>Leverer</a:t>
            </a:r>
            <a:r>
              <a:rPr lang="en-US" sz="2000">
                <a:solidFill>
                  <a:schemeClr val="tx2"/>
                </a:solidFill>
                <a:cs typeface="Arial"/>
              </a:rPr>
              <a:t>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en</a:t>
            </a:r>
            <a:r>
              <a:rPr lang="en-US" sz="2000">
                <a:solidFill>
                  <a:schemeClr val="tx2"/>
                </a:solidFill>
                <a:cs typeface="Arial"/>
              </a:rPr>
              <a:t>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rekke</a:t>
            </a:r>
            <a:r>
              <a:rPr lang="en-US" sz="2000">
                <a:solidFill>
                  <a:schemeClr val="tx2"/>
                </a:solidFill>
                <a:cs typeface="Arial"/>
              </a:rPr>
              <a:t>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tjenester</a:t>
            </a:r>
            <a:r>
              <a:rPr lang="en-US" sz="2000">
                <a:solidFill>
                  <a:schemeClr val="tx2"/>
                </a:solidFill>
                <a:cs typeface="Arial"/>
              </a:rPr>
              <a:t>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til</a:t>
            </a:r>
            <a:r>
              <a:rPr lang="en-US" sz="2000">
                <a:solidFill>
                  <a:schemeClr val="tx2"/>
                </a:solidFill>
                <a:cs typeface="Arial"/>
              </a:rPr>
              <a:t>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våre</a:t>
            </a:r>
            <a:r>
              <a:rPr lang="en-US" sz="2000">
                <a:solidFill>
                  <a:schemeClr val="tx2"/>
                </a:solidFill>
                <a:cs typeface="Arial"/>
              </a:rPr>
              <a:t>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medlemmer</a:t>
            </a:r>
            <a:r>
              <a:rPr lang="en-US" sz="2000">
                <a:solidFill>
                  <a:schemeClr val="tx2"/>
                </a:solidFill>
                <a:cs typeface="Arial"/>
              </a:rPr>
              <a:t> av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Nasjonalt</a:t>
            </a:r>
            <a:r>
              <a:rPr lang="en-US" sz="2000">
                <a:solidFill>
                  <a:schemeClr val="tx2"/>
                </a:solidFill>
                <a:cs typeface="Arial"/>
              </a:rPr>
              <a:t>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Beskyttelsesprogram</a:t>
            </a:r>
            <a:r>
              <a:rPr lang="en-US" sz="2000">
                <a:solidFill>
                  <a:schemeClr val="tx2"/>
                </a:solidFill>
                <a:cs typeface="Arial"/>
              </a:rPr>
              <a:t> (NBP)</a:t>
            </a:r>
          </a:p>
          <a:p>
            <a:pPr marL="215900" indent="-215900" defTabSz="914354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>
              <a:solidFill>
                <a:schemeClr val="tx2"/>
              </a:solidFill>
              <a:cs typeface="Arial"/>
            </a:endParaRPr>
          </a:p>
          <a:p>
            <a:pPr marL="215900" indent="-215900" defTabSz="914354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tx2"/>
                </a:solidFill>
                <a:cs typeface="Arial"/>
              </a:rPr>
              <a:t>Gjennomfører</a:t>
            </a:r>
            <a:r>
              <a:rPr lang="en-US" sz="2000">
                <a:solidFill>
                  <a:schemeClr val="tx2"/>
                </a:solidFill>
                <a:cs typeface="Arial"/>
              </a:rPr>
              <a:t> for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eksempel</a:t>
            </a:r>
            <a:r>
              <a:rPr lang="en-US" sz="2000">
                <a:solidFill>
                  <a:schemeClr val="tx2"/>
                </a:solidFill>
                <a:cs typeface="Arial"/>
              </a:rPr>
              <a:t>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sårbarhetsskanninger</a:t>
            </a:r>
            <a:r>
              <a:rPr lang="en-US" sz="2000">
                <a:solidFill>
                  <a:schemeClr val="tx2"/>
                </a:solidFill>
                <a:cs typeface="Arial"/>
              </a:rPr>
              <a:t>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fra</a:t>
            </a:r>
            <a:r>
              <a:rPr lang="en-US" sz="2000">
                <a:solidFill>
                  <a:schemeClr val="tx2"/>
                </a:solidFill>
                <a:cs typeface="Arial"/>
              </a:rPr>
              <a:t>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internett</a:t>
            </a:r>
            <a:r>
              <a:rPr lang="en-US" sz="2000">
                <a:solidFill>
                  <a:schemeClr val="tx2"/>
                </a:solidFill>
                <a:cs typeface="Arial"/>
              </a:rPr>
              <a:t>,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sikkerhetstester</a:t>
            </a:r>
            <a:r>
              <a:rPr lang="en-US" sz="2000">
                <a:solidFill>
                  <a:schemeClr val="tx2"/>
                </a:solidFill>
                <a:cs typeface="Arial"/>
              </a:rPr>
              <a:t>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og</a:t>
            </a:r>
            <a:r>
              <a:rPr lang="en-US" sz="2000">
                <a:solidFill>
                  <a:schemeClr val="tx2"/>
                </a:solidFill>
                <a:cs typeface="Arial"/>
              </a:rPr>
              <a:t>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webinarer</a:t>
            </a:r>
            <a:r>
              <a:rPr lang="en-US" sz="2000">
                <a:solidFill>
                  <a:schemeClr val="tx2"/>
                </a:solidFill>
                <a:cs typeface="Arial"/>
              </a:rPr>
              <a:t>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til</a:t>
            </a:r>
            <a:r>
              <a:rPr lang="en-US" sz="2000">
                <a:solidFill>
                  <a:schemeClr val="tx2"/>
                </a:solidFill>
                <a:cs typeface="Arial"/>
              </a:rPr>
              <a:t>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våre</a:t>
            </a:r>
            <a:r>
              <a:rPr lang="en-US" sz="2000">
                <a:solidFill>
                  <a:schemeClr val="tx2"/>
                </a:solidFill>
                <a:cs typeface="Arial"/>
              </a:rPr>
              <a:t> </a:t>
            </a:r>
            <a:r>
              <a:rPr lang="en-US" sz="2000" err="1">
                <a:solidFill>
                  <a:schemeClr val="tx2"/>
                </a:solidFill>
                <a:cs typeface="Arial"/>
              </a:rPr>
              <a:t>medlemmer</a:t>
            </a:r>
            <a:endParaRPr lang="en-US" sz="2000" err="1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15900" indent="-215900" defTabSz="914354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6" name="Plassholder for bilde 5" descr="Et bilde som inneholder himmel, sky, konstruksjon, utendørs&#10;&#10;Automatisk generert beskrivelse">
            <a:extLst>
              <a:ext uri="{FF2B5EF4-FFF2-40B4-BE49-F238E27FC236}">
                <a16:creationId xmlns:a16="http://schemas.microsoft.com/office/drawing/2014/main" id="{1C9B2F69-C20C-108B-DEE9-0F1A12C3B0F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19523" r="24227"/>
          <a:stretch/>
        </p:blipFill>
        <p:spPr>
          <a:xfrm>
            <a:off x="3879881" y="731371"/>
            <a:ext cx="2160000" cy="2160000"/>
          </a:xfrm>
          <a:noFill/>
        </p:spPr>
      </p:pic>
      <p:pic>
        <p:nvPicPr>
          <p:cNvPr id="7" name="Plassholder for bilde 6" descr="Et bilde som inneholder innendørs, Kontorbygning, dataskjerm, datamaskin&#10;&#10;Automatisk generert beskrivelse">
            <a:extLst>
              <a:ext uri="{FF2B5EF4-FFF2-40B4-BE49-F238E27FC236}">
                <a16:creationId xmlns:a16="http://schemas.microsoft.com/office/drawing/2014/main" id="{132DAD1D-358D-15E0-A13A-CFDA3133551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17094" r="16157" b="1"/>
          <a:stretch/>
        </p:blipFill>
        <p:spPr>
          <a:xfrm>
            <a:off x="640208" y="2889338"/>
            <a:ext cx="3240000" cy="3240000"/>
          </a:xfrm>
          <a:noFill/>
        </p:spPr>
      </p:pic>
    </p:spTree>
    <p:extLst>
      <p:ext uri="{BB962C8B-B14F-4D97-AF65-F5344CB8AC3E}">
        <p14:creationId xmlns:p14="http://schemas.microsoft.com/office/powerpoint/2010/main" val="134533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F1899EB-8D76-22D5-3C64-9CCC128A84DA}"/>
              </a:ext>
            </a:extLst>
          </p:cNvPr>
          <p:cNvSpPr txBox="1"/>
          <p:nvPr/>
        </p:nvSpPr>
        <p:spPr>
          <a:xfrm>
            <a:off x="640930" y="613935"/>
            <a:ext cx="4606662" cy="11021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err="1">
                <a:cs typeface="Arial"/>
              </a:rPr>
              <a:t>Ulike</a:t>
            </a:r>
            <a:r>
              <a:rPr lang="en-US" sz="3200">
                <a:cs typeface="Arial"/>
              </a:rPr>
              <a:t> </a:t>
            </a:r>
            <a:r>
              <a:rPr lang="en-US" sz="3200" err="1">
                <a:cs typeface="Arial"/>
              </a:rPr>
              <a:t>sikkerhetstester</a:t>
            </a:r>
          </a:p>
          <a:p>
            <a:endParaRPr lang="en-GB" sz="1600" b="1">
              <a:cs typeface="Arial"/>
            </a:endParaRPr>
          </a:p>
        </p:txBody>
      </p:sp>
      <p:pic>
        <p:nvPicPr>
          <p:cNvPr id="9" name="Picture 8" descr="A green pyramid with black text&#10;&#10;AI-generated content may be incorrect.">
            <a:extLst>
              <a:ext uri="{FF2B5EF4-FFF2-40B4-BE49-F238E27FC236}">
                <a16:creationId xmlns:a16="http://schemas.microsoft.com/office/drawing/2014/main" id="{ED569843-BDF7-D4FD-1C4C-A891D377F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294" y="1712344"/>
            <a:ext cx="6158831" cy="44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A223C-D752-76C8-D716-D51A59549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desks with computers&#10;&#10;AI-generated content may be incorrect.">
            <a:extLst>
              <a:ext uri="{FF2B5EF4-FFF2-40B4-BE49-F238E27FC236}">
                <a16:creationId xmlns:a16="http://schemas.microsoft.com/office/drawing/2014/main" id="{AF999914-C37C-4C41-8E50-D95D3D19FD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17" b="611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4F00C1-07EF-0BCF-6D40-F2013026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09338"/>
            <a:ext cx="7940139" cy="1620000"/>
          </a:xfrm>
        </p:spPr>
        <p:txBody>
          <a:bodyPr wrap="square" anchor="ctr">
            <a:normAutofit/>
          </a:bodyPr>
          <a:lstStyle/>
          <a:p>
            <a:r>
              <a:rPr lang="nb-NO"/>
              <a:t>Kommunetest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420E4-CD90-0E26-6FE6-BD9537A26B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0142" y="4509339"/>
            <a:ext cx="1619999" cy="1619999"/>
          </a:xfrm>
        </p:spPr>
        <p:txBody>
          <a:bodyPr vert="horz" wrap="square" lIns="0" tIns="0" rIns="0" bIns="0" rtlCol="0" anchor="ctr">
            <a:normAutofit/>
          </a:bodyPr>
          <a:lstStyle/>
          <a:p>
            <a:endParaRPr lang="en-US"/>
          </a:p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448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B2B8B-8416-96C0-B39D-5E3A151C1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D2CF1-D51F-38B7-8263-05361DA3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8" y="839757"/>
            <a:ext cx="10905992" cy="612775"/>
          </a:xfrm>
        </p:spPr>
        <p:txBody>
          <a:bodyPr/>
          <a:lstStyle/>
          <a:p>
            <a:r>
              <a:rPr lang="nb-NO" sz="3200">
                <a:solidFill>
                  <a:schemeClr val="bg2"/>
                </a:solidFill>
                <a:cs typeface="Arial"/>
              </a:rPr>
              <a:t>Hvordan utføres en Kommunetest?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3F52D-61DB-4094-A0CB-A36FA6ED9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98" y="1626074"/>
            <a:ext cx="7530467" cy="4213222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>
              <a:lnSpc>
                <a:spcPct val="150000"/>
              </a:lnSpc>
            </a:pPr>
            <a:r>
              <a:rPr lang="nb-NO">
                <a:cs typeface="Arial"/>
              </a:rPr>
              <a:t>Enten fysisk oppmøte eller fjerntilgang ved bruk av VPN</a:t>
            </a:r>
            <a:endParaRPr lang="en-US"/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Standard bruker i Active Directory (AD)</a:t>
            </a:r>
            <a:endParaRPr lang="nb-NO"/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Tilgang til Citrix/</a:t>
            </a:r>
            <a:r>
              <a:rPr lang="nb-NO" err="1">
                <a:cs typeface="Arial"/>
              </a:rPr>
              <a:t>Horizon</a:t>
            </a:r>
            <a:r>
              <a:rPr lang="nb-NO">
                <a:cs typeface="Arial"/>
              </a:rPr>
              <a:t> eller tilsvarende løsning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r>
              <a:rPr lang="nb-NO">
                <a:cs typeface="Arial"/>
              </a:rPr>
              <a:t>Simulerer tre scenarioer: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En angriper har fått tilgang til en klientmaskin med bruker i AD grunnet kompromittering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En angriper er i det interne nettverket, men har ingen tilgang til AD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En angriper forsøker å kompromittere virksomheten fra internett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endParaRPr lang="nb-NO">
              <a:cs typeface="Arial"/>
            </a:endParaRPr>
          </a:p>
        </p:txBody>
      </p:sp>
      <p:pic>
        <p:nvPicPr>
          <p:cNvPr id="4" name="Picture 3" descr="Et bilde som inneholder Menneskeansikt, person, klær, innendørs&#10;&#10;Automatisk generert beskrivelse">
            <a:extLst>
              <a:ext uri="{FF2B5EF4-FFF2-40B4-BE49-F238E27FC236}">
                <a16:creationId xmlns:a16="http://schemas.microsoft.com/office/drawing/2014/main" id="{58E84CAE-8DED-A041-42A5-7D2CD3CC9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844" y="2272393"/>
            <a:ext cx="32480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4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9083C-442D-EF29-DF3C-10F381819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DECA-5B03-0B80-F99C-124081F2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8" y="839757"/>
            <a:ext cx="10905992" cy="612775"/>
          </a:xfrm>
        </p:spPr>
        <p:txBody>
          <a:bodyPr/>
          <a:lstStyle/>
          <a:p>
            <a:r>
              <a:rPr lang="nb-NO" sz="3200">
                <a:solidFill>
                  <a:schemeClr val="bg2"/>
                </a:solidFill>
                <a:cs typeface="Arial"/>
              </a:rPr>
              <a:t>Hva utføres under en Kommunetest?</a:t>
            </a:r>
            <a:endParaRPr lang="nb-NO" sz="320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4E902-4251-8498-DDC8-78EB3B598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98" y="1626074"/>
            <a:ext cx="7730993" cy="4213222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>
              <a:lnSpc>
                <a:spcPct val="150000"/>
              </a:lnSpc>
            </a:pPr>
            <a:r>
              <a:rPr lang="nb-NO">
                <a:cs typeface="Arial"/>
              </a:rPr>
              <a:t>Sjekkliste basert på vår erfaring:</a:t>
            </a:r>
            <a:endParaRPr lang="en-US"/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Svake passord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Gjenbruk av passord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Miskonfigurasjoner i AD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Manglende sikkerhetsoppdateringer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>
                <a:cs typeface="Arial"/>
              </a:rPr>
              <a:t>Sensitive dokumenter i delte filområder</a:t>
            </a:r>
          </a:p>
          <a:p>
            <a:pPr marL="215900" indent="-215900">
              <a:lnSpc>
                <a:spcPct val="150000"/>
              </a:lnSpc>
            </a:pPr>
            <a:r>
              <a:rPr lang="nb-NO">
                <a:cs typeface="Arial"/>
              </a:rPr>
              <a:t>Kan vi eskalere våre rettigheter og kompromittere virksomheten i sin helhet?</a:t>
            </a:r>
            <a:endParaRPr lang="nb-NO"/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endParaRPr lang="nb-NO">
              <a:cs typeface="Arial"/>
            </a:endParaRPr>
          </a:p>
        </p:txBody>
      </p:sp>
      <p:pic>
        <p:nvPicPr>
          <p:cNvPr id="5" name="Picture 4" descr="Et bilde som inneholder tekst, person, datamaskin, skjermbilde&#10;&#10;Automatisk generert beskrivelse">
            <a:extLst>
              <a:ext uri="{FF2B5EF4-FFF2-40B4-BE49-F238E27FC236}">
                <a16:creationId xmlns:a16="http://schemas.microsoft.com/office/drawing/2014/main" id="{D2016E9B-F609-0462-5C61-3C343F346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062" y="1865107"/>
            <a:ext cx="2506189" cy="372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5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0FCE2-1769-F94A-0F75-C4EE5A2AD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D4CC-0092-A5AB-0B82-4F72E50D5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8" y="839757"/>
            <a:ext cx="10905992" cy="612775"/>
          </a:xfrm>
        </p:spPr>
        <p:txBody>
          <a:bodyPr/>
          <a:lstStyle/>
          <a:p>
            <a:r>
              <a:rPr lang="nb-NO" sz="3200">
                <a:solidFill>
                  <a:schemeClr val="bg2"/>
                </a:solidFill>
                <a:cs typeface="Arial"/>
              </a:rPr>
              <a:t>Resultater fra Kommunetest</a:t>
            </a:r>
            <a:endParaRPr lang="en-US" err="1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27AD0-B1B0-023A-FADE-5A002CBC3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98" y="1626074"/>
            <a:ext cx="11141850" cy="4213222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>
              <a:lnSpc>
                <a:spcPct val="150000"/>
              </a:lnSpc>
            </a:pPr>
            <a:r>
              <a:rPr lang="nb-NO" dirty="0">
                <a:cs typeface="Arial"/>
              </a:rPr>
              <a:t>Testet over 110 virksomheter så langt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 dirty="0">
                <a:cs typeface="Arial"/>
              </a:rPr>
              <a:t>I hovedsak kommuner og fylkeskommuner</a:t>
            </a:r>
          </a:p>
          <a:p>
            <a:pPr marL="447040" lvl="1" indent="-221615">
              <a:lnSpc>
                <a:spcPct val="100000"/>
              </a:lnSpc>
              <a:buFont typeface="Courier New" panose="020B0604020202020204" pitchFamily="34" charset="0"/>
              <a:buChar char="o"/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r>
              <a:rPr lang="nb-NO" dirty="0">
                <a:cs typeface="Arial"/>
              </a:rPr>
              <a:t>Liten forskjell på store og små kommuner vedrørende sårbarheter</a:t>
            </a:r>
            <a:endParaRPr lang="nb-NO" dirty="0"/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 dirty="0">
                <a:cs typeface="Arial"/>
              </a:rPr>
              <a:t>Små kommuner har mindre </a:t>
            </a:r>
            <a:r>
              <a:rPr lang="nb-NO" dirty="0" err="1">
                <a:cs typeface="Arial"/>
              </a:rPr>
              <a:t>angrepsflate</a:t>
            </a:r>
            <a:r>
              <a:rPr lang="nb-NO" dirty="0">
                <a:cs typeface="Arial"/>
              </a:rPr>
              <a:t>, men også mindre ansatte på IT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 dirty="0">
                <a:cs typeface="Arial"/>
              </a:rPr>
              <a:t>Person- og ressursavhengig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nb-NO" dirty="0">
                <a:cs typeface="Arial"/>
              </a:rPr>
              <a:t>Mye teknisk gjeld grunnet manglende herding over lang tid (brannslukking)</a:t>
            </a:r>
          </a:p>
          <a:p>
            <a:pPr marL="215900" indent="-215900">
              <a:lnSpc>
                <a:spcPct val="100000"/>
              </a:lnSpc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r>
              <a:rPr lang="nb-NO" dirty="0">
                <a:cs typeface="Arial"/>
              </a:rPr>
              <a:t>En Kommunetest ender i mange tilfeller med full kompromittering</a:t>
            </a:r>
          </a:p>
          <a:p>
            <a:pPr marL="447040" lvl="1" indent="-221615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endParaRPr lang="nb-NO">
              <a:cs typeface="Arial"/>
            </a:endParaRPr>
          </a:p>
          <a:p>
            <a:pPr marL="215900" indent="-215900">
              <a:lnSpc>
                <a:spcPct val="150000"/>
              </a:lnSpc>
            </a:pPr>
            <a:endParaRPr lang="nb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9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NHN">
  <a:themeElements>
    <a:clrScheme name="NHN - fargepalett">
      <a:dk1>
        <a:srgbClr val="000000"/>
      </a:dk1>
      <a:lt1>
        <a:srgbClr val="FFFFFF"/>
      </a:lt1>
      <a:dk2>
        <a:srgbClr val="002820"/>
      </a:dk2>
      <a:lt2>
        <a:srgbClr val="C3F1DA"/>
      </a:lt2>
      <a:accent1>
        <a:srgbClr val="00A67E"/>
      </a:accent1>
      <a:accent2>
        <a:srgbClr val="004578"/>
      </a:accent2>
      <a:accent3>
        <a:srgbClr val="FFC36A"/>
      </a:accent3>
      <a:accent4>
        <a:srgbClr val="6A1D27"/>
      </a:accent4>
      <a:accent5>
        <a:srgbClr val="7BEFB2"/>
      </a:accent5>
      <a:accent6>
        <a:srgbClr val="E85700"/>
      </a:accent6>
      <a:hlink>
        <a:srgbClr val="02A67F"/>
      </a:hlink>
      <a:folHlink>
        <a:srgbClr val="02A6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spAutoFit/>
      </a:bodyPr>
      <a:lstStyle>
        <a:defPPr algn="l">
          <a:defRPr sz="1600" dirty="0" smtClean="0">
            <a:solidFill>
              <a:schemeClr val="accent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1" id="{D4BCD78D-5C46-4376-AFC5-638B602985CB}" vid="{B1448275-9015-48FB-93A9-0502640815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722BB620A6644EA6F010C01E8CBC50" ma:contentTypeVersion="14" ma:contentTypeDescription="Opprett et nytt dokument." ma:contentTypeScope="" ma:versionID="ebf2e3a62eefb677e3a8065dbd044d2f">
  <xsd:schema xmlns:xsd="http://www.w3.org/2001/XMLSchema" xmlns:xs="http://www.w3.org/2001/XMLSchema" xmlns:p="http://schemas.microsoft.com/office/2006/metadata/properties" xmlns:ns2="18da7328-843e-4a15-a3e3-fa5810cc2116" xmlns:ns3="a847fe9a-39f5-4b7b-93e1-7f6c29c8edca" targetNamespace="http://schemas.microsoft.com/office/2006/metadata/properties" ma:root="true" ma:fieldsID="4cac9e4d131750903da33d7c3459de3a" ns2:_="" ns3:_="">
    <xsd:import namespace="18da7328-843e-4a15-a3e3-fa5810cc2116"/>
    <xsd:import namespace="a847fe9a-39f5-4b7b-93e1-7f6c29c8ed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a7328-843e-4a15-a3e3-fa5810cc21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47fe9a-39f5-4b7b-93e1-7f6c29c8e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36E552-9DE2-43BE-8F61-BCFFFAA3A2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A54EFE-8DC0-47B1-92CA-D34A3FC08BFE}"/>
</file>

<file path=customXml/itemProps3.xml><?xml version="1.0" encoding="utf-8"?>
<ds:datastoreItem xmlns:ds="http://schemas.openxmlformats.org/officeDocument/2006/customXml" ds:itemID="{7E08D773-30EA-405C-926A-3B894A930742}">
  <ds:schemaRefs>
    <ds:schemaRef ds:uri="557549dd-36ec-400f-b36b-cfff9103aac2"/>
    <ds:schemaRef ds:uri="62a860c7-8af1-4a42-8744-9172ff4ab595"/>
    <ds:schemaRef ds:uri="967da70f-ad4c-46f0-ac22-6d56659e982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7f901f9-4394-4597-843c-d2ba82df7403}" enabled="1" method="Standard" siteId="{e3dac4b3-9b0b-4f41-8623-9392d0d566dc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1617</Words>
  <Application>Microsoft Office PowerPoint</Application>
  <PresentationFormat>Widescreen</PresentationFormat>
  <Paragraphs>290</Paragraphs>
  <Slides>31</Slides>
  <Notes>23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6" baseType="lpstr">
      <vt:lpstr>Arial</vt:lpstr>
      <vt:lpstr>Calibri</vt:lpstr>
      <vt:lpstr>Courier New</vt:lpstr>
      <vt:lpstr>Wingdings</vt:lpstr>
      <vt:lpstr>NHN</vt:lpstr>
      <vt:lpstr>Digitalt risikobilde for kommunal sektor</vt:lpstr>
      <vt:lpstr>Agenda</vt:lpstr>
      <vt:lpstr>$ whoami</vt:lpstr>
      <vt:lpstr>Om Helse- og KommuneCERT</vt:lpstr>
      <vt:lpstr>PowerPoint-presentasjon</vt:lpstr>
      <vt:lpstr>Kommunetest</vt:lpstr>
      <vt:lpstr>Hvordan utføres en Kommunetest?</vt:lpstr>
      <vt:lpstr>Hva utføres under en Kommunetest?</vt:lpstr>
      <vt:lpstr>Resultater fra Kommunetest</vt:lpstr>
      <vt:lpstr>Hvilke sårbarheter ser vi ofte?</vt:lpstr>
      <vt:lpstr>Hvilke sårbarheter ser vi ofte?</vt:lpstr>
      <vt:lpstr>Hvilke sårbarheter ser vi ofte?</vt:lpstr>
      <vt:lpstr>Konklusjon fra Kommunetest:  Vi må ikke glemme grunnleggende sikkerhetsarbeid</vt:lpstr>
      <vt:lpstr>I mange tilfeller avdekkes det sårbarheter relatert til leverandør Har din nabokommune samme passord på enkelte brukere? Brukere i Active Directory og lokale databasebrukere Fildelingsområder (for eksempel fra terminalservere) er lesbare for alle brukere </vt:lpstr>
      <vt:lpstr>Men hva skjer etter en Kommunetest?</vt:lpstr>
      <vt:lpstr>Vi ser positiv utvikling vedrørende herding  Flere av de mest kritiske sårbarhetene blir tettet innen kort tid Angrepsflaten blir redusert, som for eksempel antall administratorer og rettigheter generelt i domenet    </vt:lpstr>
      <vt:lpstr>Operasjonell Teknologi (OT)</vt:lpstr>
      <vt:lpstr>Hovedforskjellene mellom IT og OT</vt:lpstr>
      <vt:lpstr>Eksempler på OT-anlegg hos kommuner</vt:lpstr>
      <vt:lpstr>Helse- og KommuneCERTs arbeid rundt OT/VA</vt:lpstr>
      <vt:lpstr>IT-sikkerhet har modnet over flere år. Dette gjelder ikke (enda) for OT-sikkerhet</vt:lpstr>
      <vt:lpstr>Eksempler fra besøk hos vannverk</vt:lpstr>
      <vt:lpstr>Hvor involvert er du angående tredjepartsleverandører og deres sikkerhetsrutiner i ditt OT-anlegg?</vt:lpstr>
      <vt:lpstr>Samspill mellom IT og OT</vt:lpstr>
      <vt:lpstr>Involvering mellom systemeier og leverandører</vt:lpstr>
      <vt:lpstr>Hva kan vi i Helse- og KommuneCERT bistå med?</vt:lpstr>
      <vt:lpstr>OT-sjekkliste</vt:lpstr>
      <vt:lpstr>Oppsummering</vt:lpstr>
      <vt:lpstr>Oppsummering</vt:lpstr>
      <vt:lpstr>Takk for oppmerksomheten</vt:lpstr>
      <vt:lpstr>PowerPoint-presentasjon</vt:lpstr>
    </vt:vector>
  </TitlesOfParts>
  <Company>Norsk helsenett 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Harald Valderhaug</cp:lastModifiedBy>
  <cp:revision>61</cp:revision>
  <dcterms:created xsi:type="dcterms:W3CDTF">2025-03-22T07:57:14Z</dcterms:created>
  <dcterms:modified xsi:type="dcterms:W3CDTF">2025-10-14T11:03:31Z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0x01010048722BB620A6644EA6F010C01E8CBC50</vt:lpwstr>
  </property>
  <property fmtid="{D5CDD505-2E9C-101B-9397-08002B2CF9AE}" pid="3" name="ClassificationContentMarkingFooterLocations">
    <vt:lpwstr>NHN:12</vt:lpwstr>
  </property>
  <property fmtid="{D5CDD505-2E9C-101B-9397-08002B2CF9AE}" pid="4" name="ClassificationContentMarkingFooterText">
    <vt:lpwstr>Intern</vt:lpwstr>
  </property>
  <property fmtid="{D5CDD505-2E9C-101B-9397-08002B2CF9AE}" pid="5" name="MediaServiceImageTags">
    <vt:lpwstr/>
  </property>
</Properties>
</file>